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8" r:id="rId2"/>
    <p:sldId id="263" r:id="rId3"/>
    <p:sldId id="259" r:id="rId4"/>
    <p:sldId id="260" r:id="rId5"/>
    <p:sldId id="261" r:id="rId6"/>
    <p:sldId id="262" r:id="rId7"/>
    <p:sldId id="264" r:id="rId8"/>
    <p:sldId id="265" r:id="rId9"/>
    <p:sldId id="266" r:id="rId10"/>
    <p:sldId id="267" r:id="rId11"/>
    <p:sldId id="268" r:id="rId12"/>
    <p:sldId id="269" r:id="rId13"/>
    <p:sldId id="270" r:id="rId14"/>
    <p:sldId id="271" r:id="rId15"/>
    <p:sldId id="272" r:id="rId16"/>
    <p:sldId id="279" r:id="rId17"/>
    <p:sldId id="275" r:id="rId18"/>
    <p:sldId id="273" r:id="rId19"/>
    <p:sldId id="274" r:id="rId20"/>
    <p:sldId id="276" r:id="rId21"/>
    <p:sldId id="277" r:id="rId22"/>
    <p:sldId id="278" r:id="rId23"/>
    <p:sldId id="280" r:id="rId24"/>
    <p:sldId id="281" r:id="rId25"/>
    <p:sldId id="282" r:id="rId2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14" autoAdjust="0"/>
    <p:restoredTop sz="94660"/>
  </p:normalViewPr>
  <p:slideViewPr>
    <p:cSldViewPr snapToGrid="0">
      <p:cViewPr varScale="1">
        <p:scale>
          <a:sx n="115" d="100"/>
          <a:sy n="115" d="100"/>
        </p:scale>
        <p:origin x="372"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BD4EE3-CC96-4957-8DA7-897C20604F86}"/>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14EF055A-7085-4D53-BF4B-AFBDB085CFD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FE83833-D49A-40F0-B53B-902FD6C632F8}"/>
              </a:ext>
            </a:extLst>
          </p:cNvPr>
          <p:cNvSpPr>
            <a:spLocks noGrp="1"/>
          </p:cNvSpPr>
          <p:nvPr>
            <p:ph type="dt" sz="half" idx="10"/>
          </p:nvPr>
        </p:nvSpPr>
        <p:spPr/>
        <p:txBody>
          <a:bodyPr/>
          <a:lstStyle/>
          <a:p>
            <a:fld id="{C70F340D-B280-4038-823D-0C9E0017120D}" type="datetimeFigureOut">
              <a:rPr lang="zh-CN" altLang="en-US" smtClean="0"/>
              <a:t>2020/4/15</a:t>
            </a:fld>
            <a:endParaRPr lang="zh-CN" altLang="en-US"/>
          </a:p>
        </p:txBody>
      </p:sp>
      <p:sp>
        <p:nvSpPr>
          <p:cNvPr id="5" name="页脚占位符 4">
            <a:extLst>
              <a:ext uri="{FF2B5EF4-FFF2-40B4-BE49-F238E27FC236}">
                <a16:creationId xmlns:a16="http://schemas.microsoft.com/office/drawing/2014/main" id="{454F315B-8E0A-48F1-9DF4-5A121337783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88A5D06-2E5F-4DB6-90B8-B9216213CFF6}"/>
              </a:ext>
            </a:extLst>
          </p:cNvPr>
          <p:cNvSpPr>
            <a:spLocks noGrp="1"/>
          </p:cNvSpPr>
          <p:nvPr>
            <p:ph type="sldNum" sz="quarter" idx="12"/>
          </p:nvPr>
        </p:nvSpPr>
        <p:spPr/>
        <p:txBody>
          <a:bodyPr/>
          <a:lstStyle/>
          <a:p>
            <a:fld id="{8CB35385-3F28-4369-88A0-4B2D82BA17F9}" type="slidenum">
              <a:rPr lang="zh-CN" altLang="en-US" smtClean="0"/>
              <a:t>‹#›</a:t>
            </a:fld>
            <a:endParaRPr lang="zh-CN" altLang="en-US"/>
          </a:p>
        </p:txBody>
      </p:sp>
    </p:spTree>
    <p:extLst>
      <p:ext uri="{BB962C8B-B14F-4D97-AF65-F5344CB8AC3E}">
        <p14:creationId xmlns:p14="http://schemas.microsoft.com/office/powerpoint/2010/main" val="26858139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9C8D3E-521A-40BF-AF17-A949FF979D5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D5BA8F5-1B5A-469F-8AF7-9B19B7F047B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E1AC63E-3B4D-4D37-816F-537088E1EAF6}"/>
              </a:ext>
            </a:extLst>
          </p:cNvPr>
          <p:cNvSpPr>
            <a:spLocks noGrp="1"/>
          </p:cNvSpPr>
          <p:nvPr>
            <p:ph type="dt" sz="half" idx="10"/>
          </p:nvPr>
        </p:nvSpPr>
        <p:spPr/>
        <p:txBody>
          <a:bodyPr/>
          <a:lstStyle/>
          <a:p>
            <a:fld id="{C70F340D-B280-4038-823D-0C9E0017120D}" type="datetimeFigureOut">
              <a:rPr lang="zh-CN" altLang="en-US" smtClean="0"/>
              <a:t>2020/4/15</a:t>
            </a:fld>
            <a:endParaRPr lang="zh-CN" altLang="en-US"/>
          </a:p>
        </p:txBody>
      </p:sp>
      <p:sp>
        <p:nvSpPr>
          <p:cNvPr id="5" name="页脚占位符 4">
            <a:extLst>
              <a:ext uri="{FF2B5EF4-FFF2-40B4-BE49-F238E27FC236}">
                <a16:creationId xmlns:a16="http://schemas.microsoft.com/office/drawing/2014/main" id="{7D3A65C8-47FA-43BD-81E3-47FAF04ED65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E1D6C9A-5CD9-4B49-A2D2-A9791ED41E73}"/>
              </a:ext>
            </a:extLst>
          </p:cNvPr>
          <p:cNvSpPr>
            <a:spLocks noGrp="1"/>
          </p:cNvSpPr>
          <p:nvPr>
            <p:ph type="sldNum" sz="quarter" idx="12"/>
          </p:nvPr>
        </p:nvSpPr>
        <p:spPr/>
        <p:txBody>
          <a:bodyPr/>
          <a:lstStyle/>
          <a:p>
            <a:fld id="{8CB35385-3F28-4369-88A0-4B2D82BA17F9}" type="slidenum">
              <a:rPr lang="zh-CN" altLang="en-US" smtClean="0"/>
              <a:t>‹#›</a:t>
            </a:fld>
            <a:endParaRPr lang="zh-CN" altLang="en-US"/>
          </a:p>
        </p:txBody>
      </p:sp>
    </p:spTree>
    <p:extLst>
      <p:ext uri="{BB962C8B-B14F-4D97-AF65-F5344CB8AC3E}">
        <p14:creationId xmlns:p14="http://schemas.microsoft.com/office/powerpoint/2010/main" val="11983504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E091E91-9FF5-420F-AF5E-790ABA91FBF8}"/>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578FB1C-9953-409C-9C8D-CE7363108FD0}"/>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BF3C7FC-D6C0-49EF-B0A8-2CD44ED91ADC}"/>
              </a:ext>
            </a:extLst>
          </p:cNvPr>
          <p:cNvSpPr>
            <a:spLocks noGrp="1"/>
          </p:cNvSpPr>
          <p:nvPr>
            <p:ph type="dt" sz="half" idx="10"/>
          </p:nvPr>
        </p:nvSpPr>
        <p:spPr/>
        <p:txBody>
          <a:bodyPr/>
          <a:lstStyle/>
          <a:p>
            <a:fld id="{C70F340D-B280-4038-823D-0C9E0017120D}" type="datetimeFigureOut">
              <a:rPr lang="zh-CN" altLang="en-US" smtClean="0"/>
              <a:t>2020/4/15</a:t>
            </a:fld>
            <a:endParaRPr lang="zh-CN" altLang="en-US"/>
          </a:p>
        </p:txBody>
      </p:sp>
      <p:sp>
        <p:nvSpPr>
          <p:cNvPr id="5" name="页脚占位符 4">
            <a:extLst>
              <a:ext uri="{FF2B5EF4-FFF2-40B4-BE49-F238E27FC236}">
                <a16:creationId xmlns:a16="http://schemas.microsoft.com/office/drawing/2014/main" id="{8719BD6C-3E9A-4C79-AA38-EDEB14D4B1C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5A37FED-1196-484F-AABE-9898CB20A42F}"/>
              </a:ext>
            </a:extLst>
          </p:cNvPr>
          <p:cNvSpPr>
            <a:spLocks noGrp="1"/>
          </p:cNvSpPr>
          <p:nvPr>
            <p:ph type="sldNum" sz="quarter" idx="12"/>
          </p:nvPr>
        </p:nvSpPr>
        <p:spPr/>
        <p:txBody>
          <a:bodyPr/>
          <a:lstStyle/>
          <a:p>
            <a:fld id="{8CB35385-3F28-4369-88A0-4B2D82BA17F9}" type="slidenum">
              <a:rPr lang="zh-CN" altLang="en-US" smtClean="0"/>
              <a:t>‹#›</a:t>
            </a:fld>
            <a:endParaRPr lang="zh-CN" altLang="en-US"/>
          </a:p>
        </p:txBody>
      </p:sp>
    </p:spTree>
    <p:extLst>
      <p:ext uri="{BB962C8B-B14F-4D97-AF65-F5344CB8AC3E}">
        <p14:creationId xmlns:p14="http://schemas.microsoft.com/office/powerpoint/2010/main" val="34010567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DCCD8A-8BC4-4E1F-864B-3E9BFCECCEB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6F15AC6-2999-47BD-BF7C-D77B3240DE0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068F48D-9452-4219-BE59-A86FAEEE8280}"/>
              </a:ext>
            </a:extLst>
          </p:cNvPr>
          <p:cNvSpPr>
            <a:spLocks noGrp="1"/>
          </p:cNvSpPr>
          <p:nvPr>
            <p:ph type="dt" sz="half" idx="10"/>
          </p:nvPr>
        </p:nvSpPr>
        <p:spPr/>
        <p:txBody>
          <a:bodyPr/>
          <a:lstStyle/>
          <a:p>
            <a:fld id="{C70F340D-B280-4038-823D-0C9E0017120D}" type="datetimeFigureOut">
              <a:rPr lang="zh-CN" altLang="en-US" smtClean="0"/>
              <a:t>2020/4/15</a:t>
            </a:fld>
            <a:endParaRPr lang="zh-CN" altLang="en-US"/>
          </a:p>
        </p:txBody>
      </p:sp>
      <p:sp>
        <p:nvSpPr>
          <p:cNvPr id="5" name="页脚占位符 4">
            <a:extLst>
              <a:ext uri="{FF2B5EF4-FFF2-40B4-BE49-F238E27FC236}">
                <a16:creationId xmlns:a16="http://schemas.microsoft.com/office/drawing/2014/main" id="{C00AFA92-44DB-4DAE-BA1C-D6DD6A2D78C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68E7BB9D-3957-4837-A98E-D3B536E1A699}"/>
              </a:ext>
            </a:extLst>
          </p:cNvPr>
          <p:cNvSpPr>
            <a:spLocks noGrp="1"/>
          </p:cNvSpPr>
          <p:nvPr>
            <p:ph type="sldNum" sz="quarter" idx="12"/>
          </p:nvPr>
        </p:nvSpPr>
        <p:spPr/>
        <p:txBody>
          <a:bodyPr/>
          <a:lstStyle/>
          <a:p>
            <a:fld id="{8CB35385-3F28-4369-88A0-4B2D82BA17F9}" type="slidenum">
              <a:rPr lang="zh-CN" altLang="en-US" smtClean="0"/>
              <a:t>‹#›</a:t>
            </a:fld>
            <a:endParaRPr lang="zh-CN" altLang="en-US"/>
          </a:p>
        </p:txBody>
      </p:sp>
    </p:spTree>
    <p:extLst>
      <p:ext uri="{BB962C8B-B14F-4D97-AF65-F5344CB8AC3E}">
        <p14:creationId xmlns:p14="http://schemas.microsoft.com/office/powerpoint/2010/main" val="30279383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B3E72D-D98D-4FE2-8886-218DE6EAB97B}"/>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8E1B8CA-7B54-4BE5-B93D-08B5784E158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9621282-3718-4FCD-90FB-1AE21683CC2F}"/>
              </a:ext>
            </a:extLst>
          </p:cNvPr>
          <p:cNvSpPr>
            <a:spLocks noGrp="1"/>
          </p:cNvSpPr>
          <p:nvPr>
            <p:ph type="dt" sz="half" idx="10"/>
          </p:nvPr>
        </p:nvSpPr>
        <p:spPr/>
        <p:txBody>
          <a:bodyPr/>
          <a:lstStyle/>
          <a:p>
            <a:fld id="{C70F340D-B280-4038-823D-0C9E0017120D}" type="datetimeFigureOut">
              <a:rPr lang="zh-CN" altLang="en-US" smtClean="0"/>
              <a:t>2020/4/15</a:t>
            </a:fld>
            <a:endParaRPr lang="zh-CN" altLang="en-US"/>
          </a:p>
        </p:txBody>
      </p:sp>
      <p:sp>
        <p:nvSpPr>
          <p:cNvPr id="5" name="页脚占位符 4">
            <a:extLst>
              <a:ext uri="{FF2B5EF4-FFF2-40B4-BE49-F238E27FC236}">
                <a16:creationId xmlns:a16="http://schemas.microsoft.com/office/drawing/2014/main" id="{F10C2508-299C-44C4-9992-133B23C7119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42D52CF-C274-4A0F-B44C-37208629BEF0}"/>
              </a:ext>
            </a:extLst>
          </p:cNvPr>
          <p:cNvSpPr>
            <a:spLocks noGrp="1"/>
          </p:cNvSpPr>
          <p:nvPr>
            <p:ph type="sldNum" sz="quarter" idx="12"/>
          </p:nvPr>
        </p:nvSpPr>
        <p:spPr/>
        <p:txBody>
          <a:bodyPr/>
          <a:lstStyle/>
          <a:p>
            <a:fld id="{8CB35385-3F28-4369-88A0-4B2D82BA17F9}" type="slidenum">
              <a:rPr lang="zh-CN" altLang="en-US" smtClean="0"/>
              <a:t>‹#›</a:t>
            </a:fld>
            <a:endParaRPr lang="zh-CN" altLang="en-US"/>
          </a:p>
        </p:txBody>
      </p:sp>
    </p:spTree>
    <p:extLst>
      <p:ext uri="{BB962C8B-B14F-4D97-AF65-F5344CB8AC3E}">
        <p14:creationId xmlns:p14="http://schemas.microsoft.com/office/powerpoint/2010/main" val="8021767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C16F6A-8C06-4AE6-8F75-5AE983214A9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7ED2443-1D05-4139-9C16-E01D930F48D4}"/>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5094474-A80A-46D5-B8C2-9B914867F787}"/>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BA255A-7D64-4FF6-9FE9-0DD65585A051}"/>
              </a:ext>
            </a:extLst>
          </p:cNvPr>
          <p:cNvSpPr>
            <a:spLocks noGrp="1"/>
          </p:cNvSpPr>
          <p:nvPr>
            <p:ph type="dt" sz="half" idx="10"/>
          </p:nvPr>
        </p:nvSpPr>
        <p:spPr/>
        <p:txBody>
          <a:bodyPr/>
          <a:lstStyle/>
          <a:p>
            <a:fld id="{C70F340D-B280-4038-823D-0C9E0017120D}" type="datetimeFigureOut">
              <a:rPr lang="zh-CN" altLang="en-US" smtClean="0"/>
              <a:t>2020/4/15</a:t>
            </a:fld>
            <a:endParaRPr lang="zh-CN" altLang="en-US"/>
          </a:p>
        </p:txBody>
      </p:sp>
      <p:sp>
        <p:nvSpPr>
          <p:cNvPr id="6" name="页脚占位符 5">
            <a:extLst>
              <a:ext uri="{FF2B5EF4-FFF2-40B4-BE49-F238E27FC236}">
                <a16:creationId xmlns:a16="http://schemas.microsoft.com/office/drawing/2014/main" id="{A96AB07E-6431-4C71-9BC6-A5818FD6E726}"/>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6DA47286-AFE8-4BFE-A710-851050DD2F4E}"/>
              </a:ext>
            </a:extLst>
          </p:cNvPr>
          <p:cNvSpPr>
            <a:spLocks noGrp="1"/>
          </p:cNvSpPr>
          <p:nvPr>
            <p:ph type="sldNum" sz="quarter" idx="12"/>
          </p:nvPr>
        </p:nvSpPr>
        <p:spPr/>
        <p:txBody>
          <a:bodyPr/>
          <a:lstStyle/>
          <a:p>
            <a:fld id="{8CB35385-3F28-4369-88A0-4B2D82BA17F9}" type="slidenum">
              <a:rPr lang="zh-CN" altLang="en-US" smtClean="0"/>
              <a:t>‹#›</a:t>
            </a:fld>
            <a:endParaRPr lang="zh-CN" altLang="en-US"/>
          </a:p>
        </p:txBody>
      </p:sp>
    </p:spTree>
    <p:extLst>
      <p:ext uri="{BB962C8B-B14F-4D97-AF65-F5344CB8AC3E}">
        <p14:creationId xmlns:p14="http://schemas.microsoft.com/office/powerpoint/2010/main" val="31197851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623C67-D867-440A-A8D6-3AAA462A73D4}"/>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AD87C34-7D90-455A-884B-EF8531E4B9F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DBD186D-D9FD-4B11-A896-6318F43D95A2}"/>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732585C-340D-46D9-A1AB-A37D967E426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F678D28-1C51-477D-9615-2DA07E8042B8}"/>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C9A1479-863C-4577-A87E-65FD7E44103A}"/>
              </a:ext>
            </a:extLst>
          </p:cNvPr>
          <p:cNvSpPr>
            <a:spLocks noGrp="1"/>
          </p:cNvSpPr>
          <p:nvPr>
            <p:ph type="dt" sz="half" idx="10"/>
          </p:nvPr>
        </p:nvSpPr>
        <p:spPr/>
        <p:txBody>
          <a:bodyPr/>
          <a:lstStyle/>
          <a:p>
            <a:fld id="{C70F340D-B280-4038-823D-0C9E0017120D}" type="datetimeFigureOut">
              <a:rPr lang="zh-CN" altLang="en-US" smtClean="0"/>
              <a:t>2020/4/15</a:t>
            </a:fld>
            <a:endParaRPr lang="zh-CN" altLang="en-US"/>
          </a:p>
        </p:txBody>
      </p:sp>
      <p:sp>
        <p:nvSpPr>
          <p:cNvPr id="8" name="页脚占位符 7">
            <a:extLst>
              <a:ext uri="{FF2B5EF4-FFF2-40B4-BE49-F238E27FC236}">
                <a16:creationId xmlns:a16="http://schemas.microsoft.com/office/drawing/2014/main" id="{0150979D-9C59-4CD2-BCAE-EC4CBBB575F7}"/>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636F9B00-2FB8-4C98-A662-96B5201EE345}"/>
              </a:ext>
            </a:extLst>
          </p:cNvPr>
          <p:cNvSpPr>
            <a:spLocks noGrp="1"/>
          </p:cNvSpPr>
          <p:nvPr>
            <p:ph type="sldNum" sz="quarter" idx="12"/>
          </p:nvPr>
        </p:nvSpPr>
        <p:spPr/>
        <p:txBody>
          <a:bodyPr/>
          <a:lstStyle/>
          <a:p>
            <a:fld id="{8CB35385-3F28-4369-88A0-4B2D82BA17F9}" type="slidenum">
              <a:rPr lang="zh-CN" altLang="en-US" smtClean="0"/>
              <a:t>‹#›</a:t>
            </a:fld>
            <a:endParaRPr lang="zh-CN" altLang="en-US"/>
          </a:p>
        </p:txBody>
      </p:sp>
    </p:spTree>
    <p:extLst>
      <p:ext uri="{BB962C8B-B14F-4D97-AF65-F5344CB8AC3E}">
        <p14:creationId xmlns:p14="http://schemas.microsoft.com/office/powerpoint/2010/main" val="39663962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3CB8AB-24CD-4CE4-B3EE-208AECD63B3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897F40C-28C8-491C-B990-8E4B5F03CF0F}"/>
              </a:ext>
            </a:extLst>
          </p:cNvPr>
          <p:cNvSpPr>
            <a:spLocks noGrp="1"/>
          </p:cNvSpPr>
          <p:nvPr>
            <p:ph type="dt" sz="half" idx="10"/>
          </p:nvPr>
        </p:nvSpPr>
        <p:spPr/>
        <p:txBody>
          <a:bodyPr/>
          <a:lstStyle/>
          <a:p>
            <a:fld id="{C70F340D-B280-4038-823D-0C9E0017120D}" type="datetimeFigureOut">
              <a:rPr lang="zh-CN" altLang="en-US" smtClean="0"/>
              <a:t>2020/4/15</a:t>
            </a:fld>
            <a:endParaRPr lang="zh-CN" altLang="en-US"/>
          </a:p>
        </p:txBody>
      </p:sp>
      <p:sp>
        <p:nvSpPr>
          <p:cNvPr id="4" name="页脚占位符 3">
            <a:extLst>
              <a:ext uri="{FF2B5EF4-FFF2-40B4-BE49-F238E27FC236}">
                <a16:creationId xmlns:a16="http://schemas.microsoft.com/office/drawing/2014/main" id="{9BCF656E-120B-4F7A-9251-E57029BB90E1}"/>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830E6DC3-6912-4E2A-88E0-A4D4DB1CF34B}"/>
              </a:ext>
            </a:extLst>
          </p:cNvPr>
          <p:cNvSpPr>
            <a:spLocks noGrp="1"/>
          </p:cNvSpPr>
          <p:nvPr>
            <p:ph type="sldNum" sz="quarter" idx="12"/>
          </p:nvPr>
        </p:nvSpPr>
        <p:spPr/>
        <p:txBody>
          <a:bodyPr/>
          <a:lstStyle/>
          <a:p>
            <a:fld id="{8CB35385-3F28-4369-88A0-4B2D82BA17F9}" type="slidenum">
              <a:rPr lang="zh-CN" altLang="en-US" smtClean="0"/>
              <a:t>‹#›</a:t>
            </a:fld>
            <a:endParaRPr lang="zh-CN" altLang="en-US"/>
          </a:p>
        </p:txBody>
      </p:sp>
    </p:spTree>
    <p:extLst>
      <p:ext uri="{BB962C8B-B14F-4D97-AF65-F5344CB8AC3E}">
        <p14:creationId xmlns:p14="http://schemas.microsoft.com/office/powerpoint/2010/main" val="26734730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02E2E49-6FF9-4ADD-B248-738DD8FB3EF1}"/>
              </a:ext>
            </a:extLst>
          </p:cNvPr>
          <p:cNvSpPr>
            <a:spLocks noGrp="1"/>
          </p:cNvSpPr>
          <p:nvPr>
            <p:ph type="dt" sz="half" idx="10"/>
          </p:nvPr>
        </p:nvSpPr>
        <p:spPr/>
        <p:txBody>
          <a:bodyPr/>
          <a:lstStyle/>
          <a:p>
            <a:fld id="{C70F340D-B280-4038-823D-0C9E0017120D}" type="datetimeFigureOut">
              <a:rPr lang="zh-CN" altLang="en-US" smtClean="0"/>
              <a:t>2020/4/15</a:t>
            </a:fld>
            <a:endParaRPr lang="zh-CN" altLang="en-US"/>
          </a:p>
        </p:txBody>
      </p:sp>
      <p:sp>
        <p:nvSpPr>
          <p:cNvPr id="3" name="页脚占位符 2">
            <a:extLst>
              <a:ext uri="{FF2B5EF4-FFF2-40B4-BE49-F238E27FC236}">
                <a16:creationId xmlns:a16="http://schemas.microsoft.com/office/drawing/2014/main" id="{EC290128-F2BB-484F-9129-53730BF84061}"/>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1C8E685F-3897-4752-9C6D-F1FED48DF321}"/>
              </a:ext>
            </a:extLst>
          </p:cNvPr>
          <p:cNvSpPr>
            <a:spLocks noGrp="1"/>
          </p:cNvSpPr>
          <p:nvPr>
            <p:ph type="sldNum" sz="quarter" idx="12"/>
          </p:nvPr>
        </p:nvSpPr>
        <p:spPr/>
        <p:txBody>
          <a:bodyPr/>
          <a:lstStyle/>
          <a:p>
            <a:fld id="{8CB35385-3F28-4369-88A0-4B2D82BA17F9}" type="slidenum">
              <a:rPr lang="zh-CN" altLang="en-US" smtClean="0"/>
              <a:t>‹#›</a:t>
            </a:fld>
            <a:endParaRPr lang="zh-CN" altLang="en-US"/>
          </a:p>
        </p:txBody>
      </p:sp>
    </p:spTree>
    <p:extLst>
      <p:ext uri="{BB962C8B-B14F-4D97-AF65-F5344CB8AC3E}">
        <p14:creationId xmlns:p14="http://schemas.microsoft.com/office/powerpoint/2010/main" val="49331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032901-958A-4E63-A8BF-B11C14E7E747}"/>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0BBE941-7991-40E3-B1F3-00CC3D00821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FCF73DC-0A77-4DFF-82BD-4147CC7B769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2D2116-E1C5-4D7C-A56C-3B461FEDB308}"/>
              </a:ext>
            </a:extLst>
          </p:cNvPr>
          <p:cNvSpPr>
            <a:spLocks noGrp="1"/>
          </p:cNvSpPr>
          <p:nvPr>
            <p:ph type="dt" sz="half" idx="10"/>
          </p:nvPr>
        </p:nvSpPr>
        <p:spPr/>
        <p:txBody>
          <a:bodyPr/>
          <a:lstStyle/>
          <a:p>
            <a:fld id="{C70F340D-B280-4038-823D-0C9E0017120D}" type="datetimeFigureOut">
              <a:rPr lang="zh-CN" altLang="en-US" smtClean="0"/>
              <a:t>2020/4/15</a:t>
            </a:fld>
            <a:endParaRPr lang="zh-CN" altLang="en-US"/>
          </a:p>
        </p:txBody>
      </p:sp>
      <p:sp>
        <p:nvSpPr>
          <p:cNvPr id="6" name="页脚占位符 5">
            <a:extLst>
              <a:ext uri="{FF2B5EF4-FFF2-40B4-BE49-F238E27FC236}">
                <a16:creationId xmlns:a16="http://schemas.microsoft.com/office/drawing/2014/main" id="{2AFD9C05-03C6-4BF6-84C5-B607D966D84B}"/>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824C7005-BE0C-4645-8F93-20E5A69990EB}"/>
              </a:ext>
            </a:extLst>
          </p:cNvPr>
          <p:cNvSpPr>
            <a:spLocks noGrp="1"/>
          </p:cNvSpPr>
          <p:nvPr>
            <p:ph type="sldNum" sz="quarter" idx="12"/>
          </p:nvPr>
        </p:nvSpPr>
        <p:spPr/>
        <p:txBody>
          <a:bodyPr/>
          <a:lstStyle/>
          <a:p>
            <a:fld id="{8CB35385-3F28-4369-88A0-4B2D82BA17F9}" type="slidenum">
              <a:rPr lang="zh-CN" altLang="en-US" smtClean="0"/>
              <a:t>‹#›</a:t>
            </a:fld>
            <a:endParaRPr lang="zh-CN" altLang="en-US"/>
          </a:p>
        </p:txBody>
      </p:sp>
    </p:spTree>
    <p:extLst>
      <p:ext uri="{BB962C8B-B14F-4D97-AF65-F5344CB8AC3E}">
        <p14:creationId xmlns:p14="http://schemas.microsoft.com/office/powerpoint/2010/main" val="15020158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BC6517-8E0C-46B1-9C40-16A2470D9A45}"/>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81F1AAE-5286-4EE7-8984-41AFAA4E593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F6A6B0F-9B0C-4099-9D87-222BCB361C0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9851E08-B6E4-4DFB-A7CE-7AB1FC7DD3F2}"/>
              </a:ext>
            </a:extLst>
          </p:cNvPr>
          <p:cNvSpPr>
            <a:spLocks noGrp="1"/>
          </p:cNvSpPr>
          <p:nvPr>
            <p:ph type="dt" sz="half" idx="10"/>
          </p:nvPr>
        </p:nvSpPr>
        <p:spPr/>
        <p:txBody>
          <a:bodyPr/>
          <a:lstStyle/>
          <a:p>
            <a:fld id="{C70F340D-B280-4038-823D-0C9E0017120D}" type="datetimeFigureOut">
              <a:rPr lang="zh-CN" altLang="en-US" smtClean="0"/>
              <a:t>2020/4/15</a:t>
            </a:fld>
            <a:endParaRPr lang="zh-CN" altLang="en-US"/>
          </a:p>
        </p:txBody>
      </p:sp>
      <p:sp>
        <p:nvSpPr>
          <p:cNvPr id="6" name="页脚占位符 5">
            <a:extLst>
              <a:ext uri="{FF2B5EF4-FFF2-40B4-BE49-F238E27FC236}">
                <a16:creationId xmlns:a16="http://schemas.microsoft.com/office/drawing/2014/main" id="{E9D41118-BAF9-4C51-8D5B-F18F796AB476}"/>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F661C1F3-581C-4D14-9B21-499B23D3603B}"/>
              </a:ext>
            </a:extLst>
          </p:cNvPr>
          <p:cNvSpPr>
            <a:spLocks noGrp="1"/>
          </p:cNvSpPr>
          <p:nvPr>
            <p:ph type="sldNum" sz="quarter" idx="12"/>
          </p:nvPr>
        </p:nvSpPr>
        <p:spPr/>
        <p:txBody>
          <a:bodyPr/>
          <a:lstStyle/>
          <a:p>
            <a:fld id="{8CB35385-3F28-4369-88A0-4B2D82BA17F9}" type="slidenum">
              <a:rPr lang="zh-CN" altLang="en-US" smtClean="0"/>
              <a:t>‹#›</a:t>
            </a:fld>
            <a:endParaRPr lang="zh-CN" altLang="en-US"/>
          </a:p>
        </p:txBody>
      </p:sp>
    </p:spTree>
    <p:extLst>
      <p:ext uri="{BB962C8B-B14F-4D97-AF65-F5344CB8AC3E}">
        <p14:creationId xmlns:p14="http://schemas.microsoft.com/office/powerpoint/2010/main" val="19634431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8754AA63-0096-4EB7-BB3B-F8783CCA51B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53BF7B92-163B-4069-A80B-992282353A1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7DC5075-E598-4223-815A-F319D28F809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0F340D-B280-4038-823D-0C9E0017120D}" type="datetimeFigureOut">
              <a:rPr lang="zh-CN" altLang="en-US" smtClean="0"/>
              <a:t>2020/4/15</a:t>
            </a:fld>
            <a:endParaRPr lang="zh-CN" altLang="en-US"/>
          </a:p>
        </p:txBody>
      </p:sp>
      <p:sp>
        <p:nvSpPr>
          <p:cNvPr id="5" name="页脚占位符 4">
            <a:extLst>
              <a:ext uri="{FF2B5EF4-FFF2-40B4-BE49-F238E27FC236}">
                <a16:creationId xmlns:a16="http://schemas.microsoft.com/office/drawing/2014/main" id="{28DD93C8-CF8D-4E23-879A-D6B5DC3F0FA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72BEF51E-485D-42F8-B813-1431C82723F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B35385-3F28-4369-88A0-4B2D82BA17F9}" type="slidenum">
              <a:rPr lang="zh-CN" altLang="en-US" smtClean="0"/>
              <a:t>‹#›</a:t>
            </a:fld>
            <a:endParaRPr lang="zh-CN" altLang="en-US"/>
          </a:p>
        </p:txBody>
      </p:sp>
    </p:spTree>
    <p:extLst>
      <p:ext uri="{BB962C8B-B14F-4D97-AF65-F5344CB8AC3E}">
        <p14:creationId xmlns:p14="http://schemas.microsoft.com/office/powerpoint/2010/main" val="25706214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1.xml"/><Relationship Id="rId5" Type="http://schemas.openxmlformats.org/officeDocument/2006/relationships/image" Target="../media/image48.png"/><Relationship Id="rId4" Type="http://schemas.openxmlformats.org/officeDocument/2006/relationships/image" Target="../media/image47.png"/></Relationships>
</file>

<file path=ppt/slides/_rels/slide1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xml"/><Relationship Id="rId5" Type="http://schemas.openxmlformats.org/officeDocument/2006/relationships/image" Target="../media/image52.png"/><Relationship Id="rId4" Type="http://schemas.openxmlformats.org/officeDocument/2006/relationships/image" Target="../media/image51.png"/></Relationships>
</file>

<file path=ppt/slides/_rels/slide1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1.xml"/><Relationship Id="rId5" Type="http://schemas.openxmlformats.org/officeDocument/2006/relationships/image" Target="../media/image57.png"/><Relationship Id="rId4" Type="http://schemas.openxmlformats.org/officeDocument/2006/relationships/image" Target="../media/image56.png"/></Relationships>
</file>

<file path=ppt/slides/_rels/slide1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1.xml"/><Relationship Id="rId5" Type="http://schemas.openxmlformats.org/officeDocument/2006/relationships/image" Target="../media/image61.png"/><Relationship Id="rId4" Type="http://schemas.openxmlformats.org/officeDocument/2006/relationships/image" Target="../media/image60.png"/></Relationships>
</file>

<file path=ppt/slides/_rels/slide1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1.xml"/><Relationship Id="rId5" Type="http://schemas.openxmlformats.org/officeDocument/2006/relationships/image" Target="../media/image65.png"/><Relationship Id="rId4" Type="http://schemas.openxmlformats.org/officeDocument/2006/relationships/image" Target="../media/image6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6.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22.png"/><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7.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39.png"/><Relationship Id="rId3" Type="http://schemas.openxmlformats.org/officeDocument/2006/relationships/image" Target="../media/image29.png"/><Relationship Id="rId7" Type="http://schemas.openxmlformats.org/officeDocument/2006/relationships/image" Target="../media/image33.png"/><Relationship Id="rId12" Type="http://schemas.openxmlformats.org/officeDocument/2006/relationships/image" Target="../media/image38.png"/><Relationship Id="rId2" Type="http://schemas.openxmlformats.org/officeDocument/2006/relationships/image" Target="../media/image28.png"/><Relationship Id="rId1" Type="http://schemas.openxmlformats.org/officeDocument/2006/relationships/slideLayout" Target="../slideLayouts/slideLayout1.xml"/><Relationship Id="rId6" Type="http://schemas.openxmlformats.org/officeDocument/2006/relationships/image" Target="../media/image32.png"/><Relationship Id="rId11" Type="http://schemas.openxmlformats.org/officeDocument/2006/relationships/image" Target="../media/image37.png"/><Relationship Id="rId5" Type="http://schemas.openxmlformats.org/officeDocument/2006/relationships/image" Target="../media/image31.png"/><Relationship Id="rId10" Type="http://schemas.openxmlformats.org/officeDocument/2006/relationships/image" Target="../media/image36.png"/><Relationship Id="rId4" Type="http://schemas.openxmlformats.org/officeDocument/2006/relationships/image" Target="../media/image30.png"/><Relationship Id="rId9" Type="http://schemas.openxmlformats.org/officeDocument/2006/relationships/image" Target="../media/image35.png"/></Relationships>
</file>

<file path=ppt/slides/_rels/slide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xml"/><Relationship Id="rId5" Type="http://schemas.openxmlformats.org/officeDocument/2006/relationships/image" Target="../media/image44.png"/><Relationship Id="rId4" Type="http://schemas.openxmlformats.org/officeDocument/2006/relationships/image" Target="../media/image4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96EAE9BB-56EA-4427-860A-C37A917A33E5}"/>
              </a:ext>
            </a:extLst>
          </p:cNvPr>
          <p:cNvGrpSpPr/>
          <p:nvPr/>
        </p:nvGrpSpPr>
        <p:grpSpPr>
          <a:xfrm>
            <a:off x="180000" y="180000"/>
            <a:ext cx="7913875" cy="4433364"/>
            <a:chOff x="0" y="432000"/>
            <a:chExt cx="7913875" cy="4433364"/>
          </a:xfrm>
        </p:grpSpPr>
        <p:grpSp>
          <p:nvGrpSpPr>
            <p:cNvPr id="27" name="组合 26">
              <a:extLst>
                <a:ext uri="{FF2B5EF4-FFF2-40B4-BE49-F238E27FC236}">
                  <a16:creationId xmlns:a16="http://schemas.microsoft.com/office/drawing/2014/main" id="{32486F51-1670-4694-9F01-54F7A8183D68}"/>
                </a:ext>
              </a:extLst>
            </p:cNvPr>
            <p:cNvGrpSpPr/>
            <p:nvPr/>
          </p:nvGrpSpPr>
          <p:grpSpPr>
            <a:xfrm>
              <a:off x="216000" y="877461"/>
              <a:ext cx="6912000" cy="756001"/>
              <a:chOff x="288000" y="1403999"/>
              <a:chExt cx="6912000" cy="756001"/>
            </a:xfrm>
          </p:grpSpPr>
          <p:grpSp>
            <p:nvGrpSpPr>
              <p:cNvPr id="12" name="组合 11">
                <a:extLst>
                  <a:ext uri="{FF2B5EF4-FFF2-40B4-BE49-F238E27FC236}">
                    <a16:creationId xmlns:a16="http://schemas.microsoft.com/office/drawing/2014/main" id="{386AA20A-5F50-4C82-B4B8-6C84D926AD47}"/>
                  </a:ext>
                </a:extLst>
              </p:cNvPr>
              <p:cNvGrpSpPr/>
              <p:nvPr/>
            </p:nvGrpSpPr>
            <p:grpSpPr>
              <a:xfrm>
                <a:off x="360000" y="1800000"/>
                <a:ext cx="2520000" cy="360000"/>
                <a:chOff x="0" y="720000"/>
                <a:chExt cx="2520000" cy="360000"/>
              </a:xfrm>
            </p:grpSpPr>
            <p:pic>
              <p:nvPicPr>
                <p:cNvPr id="4" name="图片 3">
                  <a:extLst>
                    <a:ext uri="{FF2B5EF4-FFF2-40B4-BE49-F238E27FC236}">
                      <a16:creationId xmlns:a16="http://schemas.microsoft.com/office/drawing/2014/main" id="{A94527DF-C420-46AB-BAEA-5E3CEC7DFE3C}"/>
                    </a:ext>
                  </a:extLst>
                </p:cNvPr>
                <p:cNvPicPr>
                  <a:picLocks noChangeAspect="1"/>
                </p:cNvPicPr>
                <p:nvPr/>
              </p:nvPicPr>
              <p:blipFill>
                <a:blip r:embed="rId2"/>
                <a:stretch>
                  <a:fillRect/>
                </a:stretch>
              </p:blipFill>
              <p:spPr>
                <a:xfrm>
                  <a:off x="0" y="720000"/>
                  <a:ext cx="360000" cy="360000"/>
                </a:xfrm>
                <a:prstGeom prst="rect">
                  <a:avLst/>
                </a:prstGeom>
              </p:spPr>
            </p:pic>
            <p:pic>
              <p:nvPicPr>
                <p:cNvPr id="6" name="图片 5">
                  <a:extLst>
                    <a:ext uri="{FF2B5EF4-FFF2-40B4-BE49-F238E27FC236}">
                      <a16:creationId xmlns:a16="http://schemas.microsoft.com/office/drawing/2014/main" id="{38037206-D4CF-4BBE-8914-215D69E5D089}"/>
                    </a:ext>
                  </a:extLst>
                </p:cNvPr>
                <p:cNvPicPr>
                  <a:picLocks noChangeAspect="1"/>
                </p:cNvPicPr>
                <p:nvPr/>
              </p:nvPicPr>
              <p:blipFill>
                <a:blip r:embed="rId3"/>
                <a:stretch>
                  <a:fillRect/>
                </a:stretch>
              </p:blipFill>
              <p:spPr>
                <a:xfrm>
                  <a:off x="720000" y="720000"/>
                  <a:ext cx="360000" cy="360000"/>
                </a:xfrm>
                <a:prstGeom prst="rect">
                  <a:avLst/>
                </a:prstGeom>
              </p:spPr>
            </p:pic>
            <p:pic>
              <p:nvPicPr>
                <p:cNvPr id="10" name="图片 9">
                  <a:extLst>
                    <a:ext uri="{FF2B5EF4-FFF2-40B4-BE49-F238E27FC236}">
                      <a16:creationId xmlns:a16="http://schemas.microsoft.com/office/drawing/2014/main" id="{37A734E5-93A4-4E6D-BEC4-EFA9A71311F8}"/>
                    </a:ext>
                  </a:extLst>
                </p:cNvPr>
                <p:cNvPicPr>
                  <a:picLocks noChangeAspect="1"/>
                </p:cNvPicPr>
                <p:nvPr/>
              </p:nvPicPr>
              <p:blipFill>
                <a:blip r:embed="rId3"/>
                <a:stretch>
                  <a:fillRect/>
                </a:stretch>
              </p:blipFill>
              <p:spPr>
                <a:xfrm>
                  <a:off x="1440000" y="720000"/>
                  <a:ext cx="360000" cy="360000"/>
                </a:xfrm>
                <a:prstGeom prst="rect">
                  <a:avLst/>
                </a:prstGeom>
              </p:spPr>
            </p:pic>
            <p:pic>
              <p:nvPicPr>
                <p:cNvPr id="11" name="图片 10">
                  <a:extLst>
                    <a:ext uri="{FF2B5EF4-FFF2-40B4-BE49-F238E27FC236}">
                      <a16:creationId xmlns:a16="http://schemas.microsoft.com/office/drawing/2014/main" id="{4309672A-9924-49C3-A4BC-3B2A04DDFA47}"/>
                    </a:ext>
                  </a:extLst>
                </p:cNvPr>
                <p:cNvPicPr>
                  <a:picLocks noChangeAspect="1"/>
                </p:cNvPicPr>
                <p:nvPr/>
              </p:nvPicPr>
              <p:blipFill>
                <a:blip r:embed="rId3"/>
                <a:stretch>
                  <a:fillRect/>
                </a:stretch>
              </p:blipFill>
              <p:spPr>
                <a:xfrm>
                  <a:off x="2160000" y="720000"/>
                  <a:ext cx="360000" cy="360000"/>
                </a:xfrm>
                <a:prstGeom prst="rect">
                  <a:avLst/>
                </a:prstGeom>
              </p:spPr>
            </p:pic>
          </p:grpSp>
          <p:cxnSp>
            <p:nvCxnSpPr>
              <p:cNvPr id="14" name="直接箭头连接符 13">
                <a:extLst>
                  <a:ext uri="{FF2B5EF4-FFF2-40B4-BE49-F238E27FC236}">
                    <a16:creationId xmlns:a16="http://schemas.microsoft.com/office/drawing/2014/main" id="{FFBD249B-CFB7-41F9-9E72-E3730CC2B142}"/>
                  </a:ext>
                </a:extLst>
              </p:cNvPr>
              <p:cNvCxnSpPr>
                <a:cxnSpLocks/>
              </p:cNvCxnSpPr>
              <p:nvPr/>
            </p:nvCxnSpPr>
            <p:spPr>
              <a:xfrm flipH="1">
                <a:off x="396000" y="1728000"/>
                <a:ext cx="360000" cy="0"/>
              </a:xfrm>
              <a:prstGeom prst="straightConnector1">
                <a:avLst/>
              </a:prstGeom>
              <a:ln w="38100" cap="sq" cmpd="sng">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a:extLst>
                  <a:ext uri="{FF2B5EF4-FFF2-40B4-BE49-F238E27FC236}">
                    <a16:creationId xmlns:a16="http://schemas.microsoft.com/office/drawing/2014/main" id="{D91DF267-CF08-4E30-8CDA-05B4A3E0FD7B}"/>
                  </a:ext>
                </a:extLst>
              </p:cNvPr>
              <p:cNvCxnSpPr>
                <a:cxnSpLocks/>
              </p:cNvCxnSpPr>
              <p:nvPr/>
            </p:nvCxnSpPr>
            <p:spPr>
              <a:xfrm flipH="1">
                <a:off x="2016000" y="1726260"/>
                <a:ext cx="720000" cy="0"/>
              </a:xfrm>
              <a:prstGeom prst="straightConnector1">
                <a:avLst/>
              </a:prstGeom>
              <a:ln w="38100" cap="sq" cmpd="sng">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a:extLst>
                  <a:ext uri="{FF2B5EF4-FFF2-40B4-BE49-F238E27FC236}">
                    <a16:creationId xmlns:a16="http://schemas.microsoft.com/office/drawing/2014/main" id="{247000E2-A298-4577-BF2E-C5A70B38A0F5}"/>
                  </a:ext>
                </a:extLst>
              </p:cNvPr>
              <p:cNvCxnSpPr>
                <a:cxnSpLocks/>
              </p:cNvCxnSpPr>
              <p:nvPr/>
            </p:nvCxnSpPr>
            <p:spPr>
              <a:xfrm flipH="1">
                <a:off x="2880000" y="1980000"/>
                <a:ext cx="1800000" cy="0"/>
              </a:xfrm>
              <a:prstGeom prst="straightConnector1">
                <a:avLst/>
              </a:prstGeom>
              <a:ln w="38100" cap="sq" cmpd="sng">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9" name="组合 18">
                <a:extLst>
                  <a:ext uri="{FF2B5EF4-FFF2-40B4-BE49-F238E27FC236}">
                    <a16:creationId xmlns:a16="http://schemas.microsoft.com/office/drawing/2014/main" id="{7C6F9A0F-FB9B-48AD-9BC4-90582BA4F066}"/>
                  </a:ext>
                </a:extLst>
              </p:cNvPr>
              <p:cNvGrpSpPr/>
              <p:nvPr/>
            </p:nvGrpSpPr>
            <p:grpSpPr>
              <a:xfrm>
                <a:off x="4680000" y="1800000"/>
                <a:ext cx="2520000" cy="360000"/>
                <a:chOff x="0" y="720000"/>
                <a:chExt cx="2520000" cy="360000"/>
              </a:xfrm>
            </p:grpSpPr>
            <p:pic>
              <p:nvPicPr>
                <p:cNvPr id="20" name="图片 19">
                  <a:extLst>
                    <a:ext uri="{FF2B5EF4-FFF2-40B4-BE49-F238E27FC236}">
                      <a16:creationId xmlns:a16="http://schemas.microsoft.com/office/drawing/2014/main" id="{BF19E2C5-F444-414E-A0BC-9BF7C243091E}"/>
                    </a:ext>
                  </a:extLst>
                </p:cNvPr>
                <p:cNvPicPr>
                  <a:picLocks noChangeAspect="1"/>
                </p:cNvPicPr>
                <p:nvPr/>
              </p:nvPicPr>
              <p:blipFill>
                <a:blip r:embed="rId2"/>
                <a:stretch>
                  <a:fillRect/>
                </a:stretch>
              </p:blipFill>
              <p:spPr>
                <a:xfrm>
                  <a:off x="0" y="720000"/>
                  <a:ext cx="360000" cy="360000"/>
                </a:xfrm>
                <a:prstGeom prst="rect">
                  <a:avLst/>
                </a:prstGeom>
              </p:spPr>
            </p:pic>
            <p:pic>
              <p:nvPicPr>
                <p:cNvPr id="21" name="图片 20">
                  <a:extLst>
                    <a:ext uri="{FF2B5EF4-FFF2-40B4-BE49-F238E27FC236}">
                      <a16:creationId xmlns:a16="http://schemas.microsoft.com/office/drawing/2014/main" id="{3321B90E-F530-4EC5-91D7-709F328C2778}"/>
                    </a:ext>
                  </a:extLst>
                </p:cNvPr>
                <p:cNvPicPr>
                  <a:picLocks noChangeAspect="1"/>
                </p:cNvPicPr>
                <p:nvPr/>
              </p:nvPicPr>
              <p:blipFill>
                <a:blip r:embed="rId3"/>
                <a:stretch>
                  <a:fillRect/>
                </a:stretch>
              </p:blipFill>
              <p:spPr>
                <a:xfrm>
                  <a:off x="720000" y="720000"/>
                  <a:ext cx="360000" cy="360000"/>
                </a:xfrm>
                <a:prstGeom prst="rect">
                  <a:avLst/>
                </a:prstGeom>
              </p:spPr>
            </p:pic>
            <p:pic>
              <p:nvPicPr>
                <p:cNvPr id="22" name="图片 21">
                  <a:extLst>
                    <a:ext uri="{FF2B5EF4-FFF2-40B4-BE49-F238E27FC236}">
                      <a16:creationId xmlns:a16="http://schemas.microsoft.com/office/drawing/2014/main" id="{296C8702-3D7D-4F13-9BE3-9E026C5ECF23}"/>
                    </a:ext>
                  </a:extLst>
                </p:cNvPr>
                <p:cNvPicPr>
                  <a:picLocks noChangeAspect="1"/>
                </p:cNvPicPr>
                <p:nvPr/>
              </p:nvPicPr>
              <p:blipFill>
                <a:blip r:embed="rId3"/>
                <a:stretch>
                  <a:fillRect/>
                </a:stretch>
              </p:blipFill>
              <p:spPr>
                <a:xfrm>
                  <a:off x="1440000" y="720000"/>
                  <a:ext cx="360000" cy="360000"/>
                </a:xfrm>
                <a:prstGeom prst="rect">
                  <a:avLst/>
                </a:prstGeom>
              </p:spPr>
            </p:pic>
            <p:pic>
              <p:nvPicPr>
                <p:cNvPr id="23" name="图片 22">
                  <a:extLst>
                    <a:ext uri="{FF2B5EF4-FFF2-40B4-BE49-F238E27FC236}">
                      <a16:creationId xmlns:a16="http://schemas.microsoft.com/office/drawing/2014/main" id="{2E2A7547-6D9F-4A9E-B1B0-6E4B62E22576}"/>
                    </a:ext>
                  </a:extLst>
                </p:cNvPr>
                <p:cNvPicPr>
                  <a:picLocks noChangeAspect="1"/>
                </p:cNvPicPr>
                <p:nvPr/>
              </p:nvPicPr>
              <p:blipFill>
                <a:blip r:embed="rId3"/>
                <a:stretch>
                  <a:fillRect/>
                </a:stretch>
              </p:blipFill>
              <p:spPr>
                <a:xfrm>
                  <a:off x="2160000" y="720000"/>
                  <a:ext cx="360000" cy="360000"/>
                </a:xfrm>
                <a:prstGeom prst="rect">
                  <a:avLst/>
                </a:prstGeom>
              </p:spPr>
            </p:pic>
          </p:grpSp>
          <p:sp>
            <p:nvSpPr>
              <p:cNvPr id="24" name="文本框 23">
                <a:extLst>
                  <a:ext uri="{FF2B5EF4-FFF2-40B4-BE49-F238E27FC236}">
                    <a16:creationId xmlns:a16="http://schemas.microsoft.com/office/drawing/2014/main" id="{5F9B6445-08FE-4DC1-A064-F9659146863F}"/>
                  </a:ext>
                </a:extLst>
              </p:cNvPr>
              <p:cNvSpPr txBox="1"/>
              <p:nvPr/>
            </p:nvSpPr>
            <p:spPr>
              <a:xfrm>
                <a:off x="288000" y="1403999"/>
                <a:ext cx="720000" cy="307777"/>
              </a:xfrm>
              <a:prstGeom prst="rect">
                <a:avLst/>
              </a:prstGeom>
              <a:noFill/>
            </p:spPr>
            <p:txBody>
              <a:bodyPr wrap="square" rtlCol="0">
                <a:spAutoFit/>
              </a:bodyPr>
              <a:lstStyle/>
              <a:p>
                <a:r>
                  <a:rPr lang="en-US" altLang="zh-CN" sz="1400" b="1" dirty="0">
                    <a:latin typeface="Times New Roman" panose="02020603050405020304" pitchFamily="18" charset="0"/>
                    <a:cs typeface="Times New Roman" panose="02020603050405020304" pitchFamily="18" charset="0"/>
                  </a:rPr>
                  <a:t>50ms</a:t>
                </a:r>
                <a:endParaRPr lang="zh-CN" altLang="en-US" sz="1400" b="1" dirty="0">
                  <a:latin typeface="Times New Roman" panose="02020603050405020304" pitchFamily="18" charset="0"/>
                  <a:cs typeface="Times New Roman" panose="02020603050405020304" pitchFamily="18" charset="0"/>
                </a:endParaRPr>
              </a:p>
            </p:txBody>
          </p:sp>
          <p:sp>
            <p:nvSpPr>
              <p:cNvPr id="25" name="文本框 24">
                <a:extLst>
                  <a:ext uri="{FF2B5EF4-FFF2-40B4-BE49-F238E27FC236}">
                    <a16:creationId xmlns:a16="http://schemas.microsoft.com/office/drawing/2014/main" id="{D676E65C-C419-4281-ADA9-E6C5927194EC}"/>
                  </a:ext>
                </a:extLst>
              </p:cNvPr>
              <p:cNvSpPr txBox="1"/>
              <p:nvPr/>
            </p:nvSpPr>
            <p:spPr>
              <a:xfrm>
                <a:off x="2052000" y="1404000"/>
                <a:ext cx="720000" cy="360000"/>
              </a:xfrm>
              <a:prstGeom prst="rect">
                <a:avLst/>
              </a:prstGeom>
              <a:noFill/>
            </p:spPr>
            <p:txBody>
              <a:bodyPr wrap="square" rtlCol="0">
                <a:spAutoFit/>
              </a:bodyPr>
              <a:lstStyle/>
              <a:p>
                <a:r>
                  <a:rPr lang="en-US" altLang="zh-CN" sz="1400" b="1" dirty="0">
                    <a:latin typeface="Times New Roman" panose="02020603050405020304" pitchFamily="18" charset="0"/>
                    <a:cs typeface="Times New Roman" panose="02020603050405020304" pitchFamily="18" charset="0"/>
                  </a:rPr>
                  <a:t>200ms</a:t>
                </a:r>
                <a:endParaRPr lang="zh-CN" altLang="en-US" sz="1400" b="1" dirty="0">
                  <a:latin typeface="Times New Roman" panose="02020603050405020304" pitchFamily="18" charset="0"/>
                  <a:cs typeface="Times New Roman" panose="02020603050405020304" pitchFamily="18" charset="0"/>
                </a:endParaRPr>
              </a:p>
            </p:txBody>
          </p:sp>
          <p:sp>
            <p:nvSpPr>
              <p:cNvPr id="26" name="文本框 25">
                <a:extLst>
                  <a:ext uri="{FF2B5EF4-FFF2-40B4-BE49-F238E27FC236}">
                    <a16:creationId xmlns:a16="http://schemas.microsoft.com/office/drawing/2014/main" id="{AAF27085-B9E5-4B9F-A8E7-DA92906A66A4}"/>
                  </a:ext>
                </a:extLst>
              </p:cNvPr>
              <p:cNvSpPr txBox="1"/>
              <p:nvPr/>
            </p:nvSpPr>
            <p:spPr>
              <a:xfrm>
                <a:off x="3348000" y="1656000"/>
                <a:ext cx="900000" cy="360000"/>
              </a:xfrm>
              <a:prstGeom prst="rect">
                <a:avLst/>
              </a:prstGeom>
              <a:noFill/>
            </p:spPr>
            <p:txBody>
              <a:bodyPr wrap="square" rtlCol="0">
                <a:spAutoFit/>
              </a:bodyPr>
              <a:lstStyle/>
              <a:p>
                <a:r>
                  <a:rPr lang="en-US" altLang="zh-CN" sz="1400" b="1" dirty="0">
                    <a:latin typeface="Times New Roman" panose="02020603050405020304" pitchFamily="18" charset="0"/>
                    <a:cs typeface="Times New Roman" panose="02020603050405020304" pitchFamily="18" charset="0"/>
                  </a:rPr>
                  <a:t>1.5s to 2s</a:t>
                </a:r>
                <a:endParaRPr lang="zh-CN" altLang="en-US" sz="1400" b="1" dirty="0">
                  <a:latin typeface="Times New Roman" panose="02020603050405020304" pitchFamily="18" charset="0"/>
                  <a:cs typeface="Times New Roman" panose="02020603050405020304" pitchFamily="18" charset="0"/>
                </a:endParaRPr>
              </a:p>
            </p:txBody>
          </p:sp>
        </p:grpSp>
        <p:grpSp>
          <p:nvGrpSpPr>
            <p:cNvPr id="162" name="组合 161">
              <a:extLst>
                <a:ext uri="{FF2B5EF4-FFF2-40B4-BE49-F238E27FC236}">
                  <a16:creationId xmlns:a16="http://schemas.microsoft.com/office/drawing/2014/main" id="{B8BF5240-78E5-447F-85B2-CFB573C8A79D}"/>
                </a:ext>
              </a:extLst>
            </p:cNvPr>
            <p:cNvGrpSpPr/>
            <p:nvPr/>
          </p:nvGrpSpPr>
          <p:grpSpPr>
            <a:xfrm>
              <a:off x="216000" y="4001235"/>
              <a:ext cx="7259948" cy="864129"/>
              <a:chOff x="360000" y="2412000"/>
              <a:chExt cx="7380000" cy="837474"/>
            </a:xfrm>
          </p:grpSpPr>
          <p:grpSp>
            <p:nvGrpSpPr>
              <p:cNvPr id="44" name="组合 43">
                <a:extLst>
                  <a:ext uri="{FF2B5EF4-FFF2-40B4-BE49-F238E27FC236}">
                    <a16:creationId xmlns:a16="http://schemas.microsoft.com/office/drawing/2014/main" id="{B673F3E1-F902-489C-BDF0-0556F3646F50}"/>
                  </a:ext>
                </a:extLst>
              </p:cNvPr>
              <p:cNvGrpSpPr/>
              <p:nvPr/>
            </p:nvGrpSpPr>
            <p:grpSpPr>
              <a:xfrm>
                <a:off x="414000" y="2412000"/>
                <a:ext cx="4518000" cy="702000"/>
                <a:chOff x="269400" y="1527007"/>
                <a:chExt cx="4518000" cy="702000"/>
              </a:xfrm>
            </p:grpSpPr>
            <p:cxnSp>
              <p:nvCxnSpPr>
                <p:cNvPr id="46" name="直接箭头连接符 45">
                  <a:extLst>
                    <a:ext uri="{FF2B5EF4-FFF2-40B4-BE49-F238E27FC236}">
                      <a16:creationId xmlns:a16="http://schemas.microsoft.com/office/drawing/2014/main" id="{8ACA1DEF-D08F-48E4-9041-317C57853073}"/>
                    </a:ext>
                  </a:extLst>
                </p:cNvPr>
                <p:cNvCxnSpPr>
                  <a:cxnSpLocks/>
                </p:cNvCxnSpPr>
                <p:nvPr/>
              </p:nvCxnSpPr>
              <p:spPr>
                <a:xfrm flipH="1">
                  <a:off x="305400" y="1815007"/>
                  <a:ext cx="540000" cy="0"/>
                </a:xfrm>
                <a:prstGeom prst="straightConnector1">
                  <a:avLst/>
                </a:prstGeom>
                <a:ln w="38100" cap="sq" cmpd="sng">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7" name="直接箭头连接符 46">
                  <a:extLst>
                    <a:ext uri="{FF2B5EF4-FFF2-40B4-BE49-F238E27FC236}">
                      <a16:creationId xmlns:a16="http://schemas.microsoft.com/office/drawing/2014/main" id="{530EE8FE-E9D2-49CE-85E1-5221FC9954BB}"/>
                    </a:ext>
                  </a:extLst>
                </p:cNvPr>
                <p:cNvCxnSpPr>
                  <a:cxnSpLocks/>
                </p:cNvCxnSpPr>
                <p:nvPr/>
              </p:nvCxnSpPr>
              <p:spPr>
                <a:xfrm flipH="1">
                  <a:off x="2016000" y="1815007"/>
                  <a:ext cx="720000" cy="0"/>
                </a:xfrm>
                <a:prstGeom prst="straightConnector1">
                  <a:avLst/>
                </a:prstGeom>
                <a:ln w="38100" cap="sq" cmpd="sng">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8" name="直接箭头连接符 47">
                  <a:extLst>
                    <a:ext uri="{FF2B5EF4-FFF2-40B4-BE49-F238E27FC236}">
                      <a16:creationId xmlns:a16="http://schemas.microsoft.com/office/drawing/2014/main" id="{350B994D-9F9B-480B-B493-F8B0D5715737}"/>
                    </a:ext>
                  </a:extLst>
                </p:cNvPr>
                <p:cNvCxnSpPr>
                  <a:cxnSpLocks/>
                </p:cNvCxnSpPr>
                <p:nvPr/>
              </p:nvCxnSpPr>
              <p:spPr>
                <a:xfrm flipH="1">
                  <a:off x="2987400" y="2175007"/>
                  <a:ext cx="1800000" cy="0"/>
                </a:xfrm>
                <a:prstGeom prst="straightConnector1">
                  <a:avLst/>
                </a:prstGeom>
                <a:ln w="38100" cap="sq" cmpd="sng">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0" name="文本框 49">
                  <a:extLst>
                    <a:ext uri="{FF2B5EF4-FFF2-40B4-BE49-F238E27FC236}">
                      <a16:creationId xmlns:a16="http://schemas.microsoft.com/office/drawing/2014/main" id="{F48D3E96-C6DB-4C9A-829E-AB17358E7F4A}"/>
                    </a:ext>
                  </a:extLst>
                </p:cNvPr>
                <p:cNvSpPr txBox="1"/>
                <p:nvPr/>
              </p:nvSpPr>
              <p:spPr>
                <a:xfrm>
                  <a:off x="269400" y="1527007"/>
                  <a:ext cx="720000" cy="307777"/>
                </a:xfrm>
                <a:prstGeom prst="rect">
                  <a:avLst/>
                </a:prstGeom>
                <a:noFill/>
              </p:spPr>
              <p:txBody>
                <a:bodyPr wrap="square" rtlCol="0">
                  <a:spAutoFit/>
                </a:bodyPr>
                <a:lstStyle/>
                <a:p>
                  <a:r>
                    <a:rPr lang="en-US" altLang="zh-CN" sz="1400" b="1" dirty="0">
                      <a:latin typeface="Times New Roman" panose="02020603050405020304" pitchFamily="18" charset="0"/>
                      <a:cs typeface="Times New Roman" panose="02020603050405020304" pitchFamily="18" charset="0"/>
                    </a:rPr>
                    <a:t>150ms</a:t>
                  </a:r>
                  <a:endParaRPr lang="zh-CN" altLang="en-US" sz="1400" b="1" dirty="0">
                    <a:latin typeface="Times New Roman" panose="02020603050405020304" pitchFamily="18" charset="0"/>
                    <a:cs typeface="Times New Roman" panose="02020603050405020304" pitchFamily="18" charset="0"/>
                  </a:endParaRPr>
                </a:p>
              </p:txBody>
            </p:sp>
            <p:sp>
              <p:nvSpPr>
                <p:cNvPr id="51" name="文本框 50">
                  <a:extLst>
                    <a:ext uri="{FF2B5EF4-FFF2-40B4-BE49-F238E27FC236}">
                      <a16:creationId xmlns:a16="http://schemas.microsoft.com/office/drawing/2014/main" id="{36958419-DF9F-4B09-ADE2-C5E07E6ECE60}"/>
                    </a:ext>
                  </a:extLst>
                </p:cNvPr>
                <p:cNvSpPr txBox="1"/>
                <p:nvPr/>
              </p:nvSpPr>
              <p:spPr>
                <a:xfrm>
                  <a:off x="2052000" y="1527007"/>
                  <a:ext cx="720000" cy="307777"/>
                </a:xfrm>
                <a:prstGeom prst="rect">
                  <a:avLst/>
                </a:prstGeom>
                <a:noFill/>
              </p:spPr>
              <p:txBody>
                <a:bodyPr wrap="square" rtlCol="0">
                  <a:spAutoFit/>
                </a:bodyPr>
                <a:lstStyle/>
                <a:p>
                  <a:r>
                    <a:rPr lang="en-US" altLang="zh-CN" sz="1400" b="1" dirty="0">
                      <a:latin typeface="Times New Roman" panose="02020603050405020304" pitchFamily="18" charset="0"/>
                      <a:cs typeface="Times New Roman" panose="02020603050405020304" pitchFamily="18" charset="0"/>
                    </a:rPr>
                    <a:t>210ms</a:t>
                  </a:r>
                  <a:endParaRPr lang="zh-CN" altLang="en-US" sz="1400" b="1" dirty="0">
                    <a:latin typeface="Times New Roman" panose="02020603050405020304" pitchFamily="18" charset="0"/>
                    <a:cs typeface="Times New Roman" panose="02020603050405020304" pitchFamily="18" charset="0"/>
                  </a:endParaRPr>
                </a:p>
              </p:txBody>
            </p:sp>
            <p:sp>
              <p:nvSpPr>
                <p:cNvPr id="52" name="文本框 51">
                  <a:extLst>
                    <a:ext uri="{FF2B5EF4-FFF2-40B4-BE49-F238E27FC236}">
                      <a16:creationId xmlns:a16="http://schemas.microsoft.com/office/drawing/2014/main" id="{022CD17D-A832-4BE0-A413-7BF682F5374D}"/>
                    </a:ext>
                  </a:extLst>
                </p:cNvPr>
                <p:cNvSpPr txBox="1"/>
                <p:nvPr/>
              </p:nvSpPr>
              <p:spPr>
                <a:xfrm>
                  <a:off x="3348000" y="1869007"/>
                  <a:ext cx="900000" cy="360000"/>
                </a:xfrm>
                <a:prstGeom prst="rect">
                  <a:avLst/>
                </a:prstGeom>
                <a:noFill/>
              </p:spPr>
              <p:txBody>
                <a:bodyPr wrap="square" rtlCol="0">
                  <a:spAutoFit/>
                </a:bodyPr>
                <a:lstStyle/>
                <a:p>
                  <a:r>
                    <a:rPr lang="en-US" altLang="zh-CN" sz="1400" b="1" dirty="0">
                      <a:latin typeface="Times New Roman" panose="02020603050405020304" pitchFamily="18" charset="0"/>
                      <a:cs typeface="Times New Roman" panose="02020603050405020304" pitchFamily="18" charset="0"/>
                    </a:rPr>
                    <a:t>1.5s to 2s</a:t>
                  </a:r>
                  <a:endParaRPr lang="zh-CN" altLang="en-US" sz="1400" b="1" dirty="0">
                    <a:latin typeface="Times New Roman" panose="02020603050405020304" pitchFamily="18" charset="0"/>
                    <a:cs typeface="Times New Roman" panose="02020603050405020304" pitchFamily="18" charset="0"/>
                  </a:endParaRPr>
                </a:p>
              </p:txBody>
            </p:sp>
          </p:grpSp>
          <p:grpSp>
            <p:nvGrpSpPr>
              <p:cNvPr id="105" name="组合 104">
                <a:extLst>
                  <a:ext uri="{FF2B5EF4-FFF2-40B4-BE49-F238E27FC236}">
                    <a16:creationId xmlns:a16="http://schemas.microsoft.com/office/drawing/2014/main" id="{184BBEAD-48A7-496A-9F4C-587DA85A9135}"/>
                  </a:ext>
                </a:extLst>
              </p:cNvPr>
              <p:cNvGrpSpPr/>
              <p:nvPr/>
            </p:nvGrpSpPr>
            <p:grpSpPr>
              <a:xfrm>
                <a:off x="360000" y="2880000"/>
                <a:ext cx="2880000" cy="360000"/>
                <a:chOff x="360000" y="2880000"/>
                <a:chExt cx="2880000" cy="360000"/>
              </a:xfrm>
            </p:grpSpPr>
            <p:grpSp>
              <p:nvGrpSpPr>
                <p:cNvPr id="43" name="组合 42">
                  <a:extLst>
                    <a:ext uri="{FF2B5EF4-FFF2-40B4-BE49-F238E27FC236}">
                      <a16:creationId xmlns:a16="http://schemas.microsoft.com/office/drawing/2014/main" id="{AD618427-09C4-48E2-B43D-5D2471DCFA6C}"/>
                    </a:ext>
                  </a:extLst>
                </p:cNvPr>
                <p:cNvGrpSpPr/>
                <p:nvPr/>
              </p:nvGrpSpPr>
              <p:grpSpPr>
                <a:xfrm>
                  <a:off x="360000" y="2880000"/>
                  <a:ext cx="720000" cy="360000"/>
                  <a:chOff x="180000" y="3600000"/>
                  <a:chExt cx="684000" cy="360000"/>
                </a:xfrm>
              </p:grpSpPr>
              <p:cxnSp>
                <p:nvCxnSpPr>
                  <p:cNvPr id="29" name="直接连接符 28">
                    <a:extLst>
                      <a:ext uri="{FF2B5EF4-FFF2-40B4-BE49-F238E27FC236}">
                        <a16:creationId xmlns:a16="http://schemas.microsoft.com/office/drawing/2014/main" id="{A70D286F-A758-4637-9EA6-3969D9016341}"/>
                      </a:ext>
                    </a:extLst>
                  </p:cNvPr>
                  <p:cNvCxnSpPr>
                    <a:cxnSpLocks/>
                  </p:cNvCxnSpPr>
                  <p:nvPr/>
                </p:nvCxnSpPr>
                <p:spPr>
                  <a:xfrm rot="3000000">
                    <a:off x="180000" y="3600000"/>
                    <a:ext cx="360000" cy="360000"/>
                  </a:xfrm>
                  <a:prstGeom prst="line">
                    <a:avLst/>
                  </a:prstGeom>
                  <a:ln w="31750" cap="flat" cmpd="sng">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608294D6-9049-4173-BE9D-11C1DE284C78}"/>
                      </a:ext>
                    </a:extLst>
                  </p:cNvPr>
                  <p:cNvCxnSpPr>
                    <a:cxnSpLocks/>
                  </p:cNvCxnSpPr>
                  <p:nvPr/>
                </p:nvCxnSpPr>
                <p:spPr>
                  <a:xfrm rot="2640000">
                    <a:off x="216000" y="3600000"/>
                    <a:ext cx="360000" cy="360000"/>
                  </a:xfrm>
                  <a:prstGeom prst="line">
                    <a:avLst/>
                  </a:prstGeom>
                  <a:ln w="31750" cap="flat" cmpd="sng">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3BF067E4-EA11-4543-9A66-4E6BC0F67B40}"/>
                      </a:ext>
                    </a:extLst>
                  </p:cNvPr>
                  <p:cNvCxnSpPr>
                    <a:cxnSpLocks/>
                  </p:cNvCxnSpPr>
                  <p:nvPr/>
                </p:nvCxnSpPr>
                <p:spPr>
                  <a:xfrm rot="3000000">
                    <a:off x="252000" y="3600000"/>
                    <a:ext cx="360000" cy="360000"/>
                  </a:xfrm>
                  <a:prstGeom prst="line">
                    <a:avLst/>
                  </a:prstGeom>
                  <a:ln w="31750" cap="flat" cmpd="sng">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DCF7D766-3695-4DD2-89AE-AB21AD2042F4}"/>
                      </a:ext>
                    </a:extLst>
                  </p:cNvPr>
                  <p:cNvCxnSpPr>
                    <a:cxnSpLocks/>
                  </p:cNvCxnSpPr>
                  <p:nvPr/>
                </p:nvCxnSpPr>
                <p:spPr>
                  <a:xfrm rot="2640000">
                    <a:off x="288000" y="3600000"/>
                    <a:ext cx="360000" cy="360000"/>
                  </a:xfrm>
                  <a:prstGeom prst="line">
                    <a:avLst/>
                  </a:prstGeom>
                  <a:ln w="31750" cap="flat" cmpd="sng">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4E8F6391-C94C-4B63-BCE1-3BA002C65FCB}"/>
                      </a:ext>
                    </a:extLst>
                  </p:cNvPr>
                  <p:cNvCxnSpPr>
                    <a:cxnSpLocks/>
                  </p:cNvCxnSpPr>
                  <p:nvPr/>
                </p:nvCxnSpPr>
                <p:spPr>
                  <a:xfrm rot="3000000">
                    <a:off x="324000" y="3600000"/>
                    <a:ext cx="360000" cy="360000"/>
                  </a:xfrm>
                  <a:prstGeom prst="line">
                    <a:avLst/>
                  </a:prstGeom>
                  <a:ln w="31750" cap="flat" cmpd="sng">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F7A9D8F2-5055-4475-A5F7-49CDEE50D5E4}"/>
                      </a:ext>
                    </a:extLst>
                  </p:cNvPr>
                  <p:cNvCxnSpPr>
                    <a:cxnSpLocks/>
                  </p:cNvCxnSpPr>
                  <p:nvPr/>
                </p:nvCxnSpPr>
                <p:spPr>
                  <a:xfrm rot="2640000">
                    <a:off x="360000" y="3600000"/>
                    <a:ext cx="360000" cy="360000"/>
                  </a:xfrm>
                  <a:prstGeom prst="line">
                    <a:avLst/>
                  </a:prstGeom>
                  <a:ln w="31750" cap="flat" cmpd="sng">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2CCCE748-2901-456F-8850-ACCF63225C5A}"/>
                      </a:ext>
                    </a:extLst>
                  </p:cNvPr>
                  <p:cNvCxnSpPr>
                    <a:cxnSpLocks/>
                  </p:cNvCxnSpPr>
                  <p:nvPr/>
                </p:nvCxnSpPr>
                <p:spPr>
                  <a:xfrm rot="3000000">
                    <a:off x="396000" y="3600000"/>
                    <a:ext cx="360000" cy="360000"/>
                  </a:xfrm>
                  <a:prstGeom prst="line">
                    <a:avLst/>
                  </a:prstGeom>
                  <a:ln w="31750" cap="flat" cmpd="sng">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7EB3488C-BD2E-47BD-A188-CF83AFFBC861}"/>
                      </a:ext>
                    </a:extLst>
                  </p:cNvPr>
                  <p:cNvCxnSpPr>
                    <a:cxnSpLocks/>
                  </p:cNvCxnSpPr>
                  <p:nvPr/>
                </p:nvCxnSpPr>
                <p:spPr>
                  <a:xfrm rot="2640000">
                    <a:off x="432000" y="3600000"/>
                    <a:ext cx="360000" cy="360000"/>
                  </a:xfrm>
                  <a:prstGeom prst="line">
                    <a:avLst/>
                  </a:prstGeom>
                  <a:ln w="31750" cap="flat" cmpd="sng">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id="{DBDEA5B6-68D0-4752-A119-026671194EBE}"/>
                      </a:ext>
                    </a:extLst>
                  </p:cNvPr>
                  <p:cNvCxnSpPr>
                    <a:cxnSpLocks/>
                  </p:cNvCxnSpPr>
                  <p:nvPr/>
                </p:nvCxnSpPr>
                <p:spPr>
                  <a:xfrm rot="3000000">
                    <a:off x="468000" y="3600000"/>
                    <a:ext cx="360000" cy="360000"/>
                  </a:xfrm>
                  <a:prstGeom prst="line">
                    <a:avLst/>
                  </a:prstGeom>
                  <a:ln w="31750" cap="flat" cmpd="sng">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id="{68E0466F-A660-497A-A1BD-B6C822ECD098}"/>
                      </a:ext>
                    </a:extLst>
                  </p:cNvPr>
                  <p:cNvCxnSpPr>
                    <a:cxnSpLocks/>
                  </p:cNvCxnSpPr>
                  <p:nvPr/>
                </p:nvCxnSpPr>
                <p:spPr>
                  <a:xfrm rot="2640000">
                    <a:off x="504000" y="3600000"/>
                    <a:ext cx="360000" cy="360000"/>
                  </a:xfrm>
                  <a:prstGeom prst="line">
                    <a:avLst/>
                  </a:prstGeom>
                  <a:ln w="31750" cap="flat" cmpd="sng">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72" name="组合 71">
                  <a:extLst>
                    <a:ext uri="{FF2B5EF4-FFF2-40B4-BE49-F238E27FC236}">
                      <a16:creationId xmlns:a16="http://schemas.microsoft.com/office/drawing/2014/main" id="{C9D03F0C-C19E-4622-A5BD-121094552791}"/>
                    </a:ext>
                  </a:extLst>
                </p:cNvPr>
                <p:cNvGrpSpPr/>
                <p:nvPr/>
              </p:nvGrpSpPr>
              <p:grpSpPr>
                <a:xfrm>
                  <a:off x="1080000" y="2880000"/>
                  <a:ext cx="720000" cy="360000"/>
                  <a:chOff x="180000" y="3600000"/>
                  <a:chExt cx="684000" cy="360000"/>
                </a:xfrm>
              </p:grpSpPr>
              <p:cxnSp>
                <p:nvCxnSpPr>
                  <p:cNvPr id="73" name="直接连接符 72">
                    <a:extLst>
                      <a:ext uri="{FF2B5EF4-FFF2-40B4-BE49-F238E27FC236}">
                        <a16:creationId xmlns:a16="http://schemas.microsoft.com/office/drawing/2014/main" id="{6F5F753B-B139-4C3E-80F2-9035F28FD265}"/>
                      </a:ext>
                    </a:extLst>
                  </p:cNvPr>
                  <p:cNvCxnSpPr>
                    <a:cxnSpLocks/>
                  </p:cNvCxnSpPr>
                  <p:nvPr/>
                </p:nvCxnSpPr>
                <p:spPr>
                  <a:xfrm rot="3000000">
                    <a:off x="180000" y="3600000"/>
                    <a:ext cx="360000" cy="360000"/>
                  </a:xfrm>
                  <a:prstGeom prst="line">
                    <a:avLst/>
                  </a:prstGeom>
                  <a:ln w="31750" cap="flat" cmpd="sng">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4" name="直接连接符 73">
                    <a:extLst>
                      <a:ext uri="{FF2B5EF4-FFF2-40B4-BE49-F238E27FC236}">
                        <a16:creationId xmlns:a16="http://schemas.microsoft.com/office/drawing/2014/main" id="{7DA85F77-4C1B-4D87-967E-C05377FA10BF}"/>
                      </a:ext>
                    </a:extLst>
                  </p:cNvPr>
                  <p:cNvCxnSpPr>
                    <a:cxnSpLocks/>
                  </p:cNvCxnSpPr>
                  <p:nvPr/>
                </p:nvCxnSpPr>
                <p:spPr>
                  <a:xfrm rot="2640000">
                    <a:off x="216000" y="3600000"/>
                    <a:ext cx="360000" cy="360000"/>
                  </a:xfrm>
                  <a:prstGeom prst="line">
                    <a:avLst/>
                  </a:prstGeom>
                  <a:ln w="31750" cap="flat" cmpd="sng">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5" name="直接连接符 74">
                    <a:extLst>
                      <a:ext uri="{FF2B5EF4-FFF2-40B4-BE49-F238E27FC236}">
                        <a16:creationId xmlns:a16="http://schemas.microsoft.com/office/drawing/2014/main" id="{EAF49ED6-D5EC-492F-A35A-9829B3D1F511}"/>
                      </a:ext>
                    </a:extLst>
                  </p:cNvPr>
                  <p:cNvCxnSpPr>
                    <a:cxnSpLocks/>
                  </p:cNvCxnSpPr>
                  <p:nvPr/>
                </p:nvCxnSpPr>
                <p:spPr>
                  <a:xfrm rot="3000000">
                    <a:off x="252000" y="3600000"/>
                    <a:ext cx="360000" cy="360000"/>
                  </a:xfrm>
                  <a:prstGeom prst="line">
                    <a:avLst/>
                  </a:prstGeom>
                  <a:ln w="31750" cap="flat" cmpd="sng">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6" name="直接连接符 75">
                    <a:extLst>
                      <a:ext uri="{FF2B5EF4-FFF2-40B4-BE49-F238E27FC236}">
                        <a16:creationId xmlns:a16="http://schemas.microsoft.com/office/drawing/2014/main" id="{BC35251E-4015-49BC-89AE-9084C8D79396}"/>
                      </a:ext>
                    </a:extLst>
                  </p:cNvPr>
                  <p:cNvCxnSpPr>
                    <a:cxnSpLocks/>
                  </p:cNvCxnSpPr>
                  <p:nvPr/>
                </p:nvCxnSpPr>
                <p:spPr>
                  <a:xfrm rot="2640000">
                    <a:off x="288000" y="3600000"/>
                    <a:ext cx="360000" cy="360000"/>
                  </a:xfrm>
                  <a:prstGeom prst="line">
                    <a:avLst/>
                  </a:prstGeom>
                  <a:ln w="31750" cap="flat" cmpd="sng">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7" name="直接连接符 76">
                    <a:extLst>
                      <a:ext uri="{FF2B5EF4-FFF2-40B4-BE49-F238E27FC236}">
                        <a16:creationId xmlns:a16="http://schemas.microsoft.com/office/drawing/2014/main" id="{33765B67-035C-45D7-82D7-73F7AAE88D02}"/>
                      </a:ext>
                    </a:extLst>
                  </p:cNvPr>
                  <p:cNvCxnSpPr>
                    <a:cxnSpLocks/>
                  </p:cNvCxnSpPr>
                  <p:nvPr/>
                </p:nvCxnSpPr>
                <p:spPr>
                  <a:xfrm rot="3000000">
                    <a:off x="324000" y="3600000"/>
                    <a:ext cx="360000" cy="360000"/>
                  </a:xfrm>
                  <a:prstGeom prst="line">
                    <a:avLst/>
                  </a:prstGeom>
                  <a:ln w="31750" cap="flat" cmpd="sng">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8" name="直接连接符 77">
                    <a:extLst>
                      <a:ext uri="{FF2B5EF4-FFF2-40B4-BE49-F238E27FC236}">
                        <a16:creationId xmlns:a16="http://schemas.microsoft.com/office/drawing/2014/main" id="{404D4E32-CE3C-4567-9FEC-93FFA7885127}"/>
                      </a:ext>
                    </a:extLst>
                  </p:cNvPr>
                  <p:cNvCxnSpPr>
                    <a:cxnSpLocks/>
                  </p:cNvCxnSpPr>
                  <p:nvPr/>
                </p:nvCxnSpPr>
                <p:spPr>
                  <a:xfrm rot="2640000">
                    <a:off x="360000" y="3600000"/>
                    <a:ext cx="360000" cy="360000"/>
                  </a:xfrm>
                  <a:prstGeom prst="line">
                    <a:avLst/>
                  </a:prstGeom>
                  <a:ln w="31750" cap="flat" cmpd="sng">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9" name="直接连接符 78">
                    <a:extLst>
                      <a:ext uri="{FF2B5EF4-FFF2-40B4-BE49-F238E27FC236}">
                        <a16:creationId xmlns:a16="http://schemas.microsoft.com/office/drawing/2014/main" id="{0C22387C-AD2E-4238-8A05-50D5E015462E}"/>
                      </a:ext>
                    </a:extLst>
                  </p:cNvPr>
                  <p:cNvCxnSpPr>
                    <a:cxnSpLocks/>
                  </p:cNvCxnSpPr>
                  <p:nvPr/>
                </p:nvCxnSpPr>
                <p:spPr>
                  <a:xfrm rot="3000000">
                    <a:off x="396000" y="3600000"/>
                    <a:ext cx="360000" cy="360000"/>
                  </a:xfrm>
                  <a:prstGeom prst="line">
                    <a:avLst/>
                  </a:prstGeom>
                  <a:ln w="31750" cap="flat" cmpd="sng">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0" name="直接连接符 79">
                    <a:extLst>
                      <a:ext uri="{FF2B5EF4-FFF2-40B4-BE49-F238E27FC236}">
                        <a16:creationId xmlns:a16="http://schemas.microsoft.com/office/drawing/2014/main" id="{C90380F1-F452-4FDF-A550-0AC11421C4F4}"/>
                      </a:ext>
                    </a:extLst>
                  </p:cNvPr>
                  <p:cNvCxnSpPr>
                    <a:cxnSpLocks/>
                  </p:cNvCxnSpPr>
                  <p:nvPr/>
                </p:nvCxnSpPr>
                <p:spPr>
                  <a:xfrm rot="2640000">
                    <a:off x="432000" y="3600000"/>
                    <a:ext cx="360000" cy="360000"/>
                  </a:xfrm>
                  <a:prstGeom prst="line">
                    <a:avLst/>
                  </a:prstGeom>
                  <a:ln w="31750" cap="flat" cmpd="sng">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1" name="直接连接符 80">
                    <a:extLst>
                      <a:ext uri="{FF2B5EF4-FFF2-40B4-BE49-F238E27FC236}">
                        <a16:creationId xmlns:a16="http://schemas.microsoft.com/office/drawing/2014/main" id="{D8E89D49-432A-4556-A4D3-00AA461B23CA}"/>
                      </a:ext>
                    </a:extLst>
                  </p:cNvPr>
                  <p:cNvCxnSpPr>
                    <a:cxnSpLocks/>
                  </p:cNvCxnSpPr>
                  <p:nvPr/>
                </p:nvCxnSpPr>
                <p:spPr>
                  <a:xfrm rot="3000000">
                    <a:off x="468000" y="3600000"/>
                    <a:ext cx="360000" cy="360000"/>
                  </a:xfrm>
                  <a:prstGeom prst="line">
                    <a:avLst/>
                  </a:prstGeom>
                  <a:ln w="31750" cap="flat" cmpd="sng">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2" name="直接连接符 81">
                    <a:extLst>
                      <a:ext uri="{FF2B5EF4-FFF2-40B4-BE49-F238E27FC236}">
                        <a16:creationId xmlns:a16="http://schemas.microsoft.com/office/drawing/2014/main" id="{7B53D784-9145-4917-8F9F-C51A0C28CDDE}"/>
                      </a:ext>
                    </a:extLst>
                  </p:cNvPr>
                  <p:cNvCxnSpPr>
                    <a:cxnSpLocks/>
                  </p:cNvCxnSpPr>
                  <p:nvPr/>
                </p:nvCxnSpPr>
                <p:spPr>
                  <a:xfrm rot="2640000">
                    <a:off x="504000" y="3600000"/>
                    <a:ext cx="360000" cy="360000"/>
                  </a:xfrm>
                  <a:prstGeom prst="line">
                    <a:avLst/>
                  </a:prstGeom>
                  <a:ln w="31750" cap="flat" cmpd="sng">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83" name="组合 82">
                  <a:extLst>
                    <a:ext uri="{FF2B5EF4-FFF2-40B4-BE49-F238E27FC236}">
                      <a16:creationId xmlns:a16="http://schemas.microsoft.com/office/drawing/2014/main" id="{837B2E14-2534-4AC2-B5CC-1ED1C3AC17A9}"/>
                    </a:ext>
                  </a:extLst>
                </p:cNvPr>
                <p:cNvGrpSpPr/>
                <p:nvPr/>
              </p:nvGrpSpPr>
              <p:grpSpPr>
                <a:xfrm>
                  <a:off x="1800000" y="2880000"/>
                  <a:ext cx="720000" cy="360000"/>
                  <a:chOff x="180000" y="3600000"/>
                  <a:chExt cx="684000" cy="360000"/>
                </a:xfrm>
              </p:grpSpPr>
              <p:cxnSp>
                <p:nvCxnSpPr>
                  <p:cNvPr id="84" name="直接连接符 83">
                    <a:extLst>
                      <a:ext uri="{FF2B5EF4-FFF2-40B4-BE49-F238E27FC236}">
                        <a16:creationId xmlns:a16="http://schemas.microsoft.com/office/drawing/2014/main" id="{ACB71851-4C3A-461C-9787-DD2BE7767378}"/>
                      </a:ext>
                    </a:extLst>
                  </p:cNvPr>
                  <p:cNvCxnSpPr>
                    <a:cxnSpLocks/>
                  </p:cNvCxnSpPr>
                  <p:nvPr/>
                </p:nvCxnSpPr>
                <p:spPr>
                  <a:xfrm rot="3000000">
                    <a:off x="180000" y="3600000"/>
                    <a:ext cx="360000" cy="360000"/>
                  </a:xfrm>
                  <a:prstGeom prst="line">
                    <a:avLst/>
                  </a:prstGeom>
                  <a:ln w="31750" cap="flat" cmpd="sng">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5" name="直接连接符 84">
                    <a:extLst>
                      <a:ext uri="{FF2B5EF4-FFF2-40B4-BE49-F238E27FC236}">
                        <a16:creationId xmlns:a16="http://schemas.microsoft.com/office/drawing/2014/main" id="{7AB6C96A-12C5-423D-85AA-FC0F74F9B0A7}"/>
                      </a:ext>
                    </a:extLst>
                  </p:cNvPr>
                  <p:cNvCxnSpPr>
                    <a:cxnSpLocks/>
                  </p:cNvCxnSpPr>
                  <p:nvPr/>
                </p:nvCxnSpPr>
                <p:spPr>
                  <a:xfrm rot="2640000">
                    <a:off x="216000" y="3600000"/>
                    <a:ext cx="360000" cy="360000"/>
                  </a:xfrm>
                  <a:prstGeom prst="line">
                    <a:avLst/>
                  </a:prstGeom>
                  <a:ln w="31750" cap="flat" cmpd="sng">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6" name="直接连接符 85">
                    <a:extLst>
                      <a:ext uri="{FF2B5EF4-FFF2-40B4-BE49-F238E27FC236}">
                        <a16:creationId xmlns:a16="http://schemas.microsoft.com/office/drawing/2014/main" id="{59728C1D-CF9B-494E-A699-63746291D055}"/>
                      </a:ext>
                    </a:extLst>
                  </p:cNvPr>
                  <p:cNvCxnSpPr>
                    <a:cxnSpLocks/>
                  </p:cNvCxnSpPr>
                  <p:nvPr/>
                </p:nvCxnSpPr>
                <p:spPr>
                  <a:xfrm rot="3000000">
                    <a:off x="252000" y="3600000"/>
                    <a:ext cx="360000" cy="360000"/>
                  </a:xfrm>
                  <a:prstGeom prst="line">
                    <a:avLst/>
                  </a:prstGeom>
                  <a:ln w="31750" cap="flat" cmpd="sng">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7" name="直接连接符 86">
                    <a:extLst>
                      <a:ext uri="{FF2B5EF4-FFF2-40B4-BE49-F238E27FC236}">
                        <a16:creationId xmlns:a16="http://schemas.microsoft.com/office/drawing/2014/main" id="{69EDB7E7-8503-4E5C-B322-969EE9B3D6C4}"/>
                      </a:ext>
                    </a:extLst>
                  </p:cNvPr>
                  <p:cNvCxnSpPr>
                    <a:cxnSpLocks/>
                  </p:cNvCxnSpPr>
                  <p:nvPr/>
                </p:nvCxnSpPr>
                <p:spPr>
                  <a:xfrm rot="2640000">
                    <a:off x="288000" y="3600000"/>
                    <a:ext cx="360000" cy="360000"/>
                  </a:xfrm>
                  <a:prstGeom prst="line">
                    <a:avLst/>
                  </a:prstGeom>
                  <a:ln w="31750" cap="flat" cmpd="sng">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8" name="直接连接符 87">
                    <a:extLst>
                      <a:ext uri="{FF2B5EF4-FFF2-40B4-BE49-F238E27FC236}">
                        <a16:creationId xmlns:a16="http://schemas.microsoft.com/office/drawing/2014/main" id="{658E3F20-31AC-4A58-8B57-A52B00C56E3D}"/>
                      </a:ext>
                    </a:extLst>
                  </p:cNvPr>
                  <p:cNvCxnSpPr>
                    <a:cxnSpLocks/>
                  </p:cNvCxnSpPr>
                  <p:nvPr/>
                </p:nvCxnSpPr>
                <p:spPr>
                  <a:xfrm rot="3000000">
                    <a:off x="324000" y="3600000"/>
                    <a:ext cx="360000" cy="360000"/>
                  </a:xfrm>
                  <a:prstGeom prst="line">
                    <a:avLst/>
                  </a:prstGeom>
                  <a:ln w="31750" cap="flat" cmpd="sng">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9" name="直接连接符 88">
                    <a:extLst>
                      <a:ext uri="{FF2B5EF4-FFF2-40B4-BE49-F238E27FC236}">
                        <a16:creationId xmlns:a16="http://schemas.microsoft.com/office/drawing/2014/main" id="{4019C424-7952-4AA1-8AC4-8E8AB390334C}"/>
                      </a:ext>
                    </a:extLst>
                  </p:cNvPr>
                  <p:cNvCxnSpPr>
                    <a:cxnSpLocks/>
                  </p:cNvCxnSpPr>
                  <p:nvPr/>
                </p:nvCxnSpPr>
                <p:spPr>
                  <a:xfrm rot="2640000">
                    <a:off x="360000" y="3600000"/>
                    <a:ext cx="360000" cy="360000"/>
                  </a:xfrm>
                  <a:prstGeom prst="line">
                    <a:avLst/>
                  </a:prstGeom>
                  <a:ln w="31750" cap="flat" cmpd="sng">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90" name="直接连接符 89">
                    <a:extLst>
                      <a:ext uri="{FF2B5EF4-FFF2-40B4-BE49-F238E27FC236}">
                        <a16:creationId xmlns:a16="http://schemas.microsoft.com/office/drawing/2014/main" id="{045F66D5-6583-4E9C-8902-2F050DBB4EAB}"/>
                      </a:ext>
                    </a:extLst>
                  </p:cNvPr>
                  <p:cNvCxnSpPr>
                    <a:cxnSpLocks/>
                  </p:cNvCxnSpPr>
                  <p:nvPr/>
                </p:nvCxnSpPr>
                <p:spPr>
                  <a:xfrm rot="3000000">
                    <a:off x="396000" y="3600000"/>
                    <a:ext cx="360000" cy="360000"/>
                  </a:xfrm>
                  <a:prstGeom prst="line">
                    <a:avLst/>
                  </a:prstGeom>
                  <a:ln w="31750" cap="flat" cmpd="sng">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91" name="直接连接符 90">
                    <a:extLst>
                      <a:ext uri="{FF2B5EF4-FFF2-40B4-BE49-F238E27FC236}">
                        <a16:creationId xmlns:a16="http://schemas.microsoft.com/office/drawing/2014/main" id="{1A0C0768-FF32-465F-B60B-E6625C134A08}"/>
                      </a:ext>
                    </a:extLst>
                  </p:cNvPr>
                  <p:cNvCxnSpPr>
                    <a:cxnSpLocks/>
                  </p:cNvCxnSpPr>
                  <p:nvPr/>
                </p:nvCxnSpPr>
                <p:spPr>
                  <a:xfrm rot="2640000">
                    <a:off x="432000" y="3600000"/>
                    <a:ext cx="360000" cy="360000"/>
                  </a:xfrm>
                  <a:prstGeom prst="line">
                    <a:avLst/>
                  </a:prstGeom>
                  <a:ln w="31750" cap="flat" cmpd="sng">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92" name="直接连接符 91">
                    <a:extLst>
                      <a:ext uri="{FF2B5EF4-FFF2-40B4-BE49-F238E27FC236}">
                        <a16:creationId xmlns:a16="http://schemas.microsoft.com/office/drawing/2014/main" id="{88BF503C-AFF7-4A5B-BC32-19026E4836D7}"/>
                      </a:ext>
                    </a:extLst>
                  </p:cNvPr>
                  <p:cNvCxnSpPr>
                    <a:cxnSpLocks/>
                  </p:cNvCxnSpPr>
                  <p:nvPr/>
                </p:nvCxnSpPr>
                <p:spPr>
                  <a:xfrm rot="3000000">
                    <a:off x="468000" y="3600000"/>
                    <a:ext cx="360000" cy="360000"/>
                  </a:xfrm>
                  <a:prstGeom prst="line">
                    <a:avLst/>
                  </a:prstGeom>
                  <a:ln w="31750" cap="flat" cmpd="sng">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93" name="直接连接符 92">
                    <a:extLst>
                      <a:ext uri="{FF2B5EF4-FFF2-40B4-BE49-F238E27FC236}">
                        <a16:creationId xmlns:a16="http://schemas.microsoft.com/office/drawing/2014/main" id="{7A993499-48F8-4712-AD3D-C2D76AF5BED4}"/>
                      </a:ext>
                    </a:extLst>
                  </p:cNvPr>
                  <p:cNvCxnSpPr>
                    <a:cxnSpLocks/>
                  </p:cNvCxnSpPr>
                  <p:nvPr/>
                </p:nvCxnSpPr>
                <p:spPr>
                  <a:xfrm rot="2640000">
                    <a:off x="504000" y="3600000"/>
                    <a:ext cx="360000" cy="360000"/>
                  </a:xfrm>
                  <a:prstGeom prst="line">
                    <a:avLst/>
                  </a:prstGeom>
                  <a:ln w="31750" cap="flat" cmpd="sng">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94" name="组合 93">
                  <a:extLst>
                    <a:ext uri="{FF2B5EF4-FFF2-40B4-BE49-F238E27FC236}">
                      <a16:creationId xmlns:a16="http://schemas.microsoft.com/office/drawing/2014/main" id="{AD860E86-A058-4A60-BB79-908D852701D4}"/>
                    </a:ext>
                  </a:extLst>
                </p:cNvPr>
                <p:cNvGrpSpPr/>
                <p:nvPr/>
              </p:nvGrpSpPr>
              <p:grpSpPr>
                <a:xfrm>
                  <a:off x="2520000" y="2880000"/>
                  <a:ext cx="720000" cy="360000"/>
                  <a:chOff x="180000" y="3600000"/>
                  <a:chExt cx="684000" cy="360000"/>
                </a:xfrm>
              </p:grpSpPr>
              <p:cxnSp>
                <p:nvCxnSpPr>
                  <p:cNvPr id="95" name="直接连接符 94">
                    <a:extLst>
                      <a:ext uri="{FF2B5EF4-FFF2-40B4-BE49-F238E27FC236}">
                        <a16:creationId xmlns:a16="http://schemas.microsoft.com/office/drawing/2014/main" id="{CF5FE32B-5D02-49C7-9820-5AA19618CF48}"/>
                      </a:ext>
                    </a:extLst>
                  </p:cNvPr>
                  <p:cNvCxnSpPr>
                    <a:cxnSpLocks/>
                  </p:cNvCxnSpPr>
                  <p:nvPr/>
                </p:nvCxnSpPr>
                <p:spPr>
                  <a:xfrm rot="3000000">
                    <a:off x="180000" y="3600000"/>
                    <a:ext cx="360000" cy="360000"/>
                  </a:xfrm>
                  <a:prstGeom prst="line">
                    <a:avLst/>
                  </a:prstGeom>
                  <a:ln w="31750" cap="flat" cmpd="sng">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96" name="直接连接符 95">
                    <a:extLst>
                      <a:ext uri="{FF2B5EF4-FFF2-40B4-BE49-F238E27FC236}">
                        <a16:creationId xmlns:a16="http://schemas.microsoft.com/office/drawing/2014/main" id="{E6CBED16-D47F-49BC-A708-29770B658E9D}"/>
                      </a:ext>
                    </a:extLst>
                  </p:cNvPr>
                  <p:cNvCxnSpPr>
                    <a:cxnSpLocks/>
                  </p:cNvCxnSpPr>
                  <p:nvPr/>
                </p:nvCxnSpPr>
                <p:spPr>
                  <a:xfrm rot="2640000">
                    <a:off x="216000" y="3600000"/>
                    <a:ext cx="360000" cy="360000"/>
                  </a:xfrm>
                  <a:prstGeom prst="line">
                    <a:avLst/>
                  </a:prstGeom>
                  <a:ln w="31750" cap="flat" cmpd="sng">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97" name="直接连接符 96">
                    <a:extLst>
                      <a:ext uri="{FF2B5EF4-FFF2-40B4-BE49-F238E27FC236}">
                        <a16:creationId xmlns:a16="http://schemas.microsoft.com/office/drawing/2014/main" id="{FFE6FB37-7AD8-46D3-AB52-C165518726A0}"/>
                      </a:ext>
                    </a:extLst>
                  </p:cNvPr>
                  <p:cNvCxnSpPr>
                    <a:cxnSpLocks/>
                  </p:cNvCxnSpPr>
                  <p:nvPr/>
                </p:nvCxnSpPr>
                <p:spPr>
                  <a:xfrm rot="3000000">
                    <a:off x="252000" y="3600000"/>
                    <a:ext cx="360000" cy="360000"/>
                  </a:xfrm>
                  <a:prstGeom prst="line">
                    <a:avLst/>
                  </a:prstGeom>
                  <a:ln w="31750" cap="flat" cmpd="sng">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98" name="直接连接符 97">
                    <a:extLst>
                      <a:ext uri="{FF2B5EF4-FFF2-40B4-BE49-F238E27FC236}">
                        <a16:creationId xmlns:a16="http://schemas.microsoft.com/office/drawing/2014/main" id="{22CB0166-AD89-44B4-BB91-BD152DCEC149}"/>
                      </a:ext>
                    </a:extLst>
                  </p:cNvPr>
                  <p:cNvCxnSpPr>
                    <a:cxnSpLocks/>
                  </p:cNvCxnSpPr>
                  <p:nvPr/>
                </p:nvCxnSpPr>
                <p:spPr>
                  <a:xfrm rot="2640000">
                    <a:off x="288000" y="3600000"/>
                    <a:ext cx="360000" cy="360000"/>
                  </a:xfrm>
                  <a:prstGeom prst="line">
                    <a:avLst/>
                  </a:prstGeom>
                  <a:ln w="31750" cap="flat" cmpd="sng">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99" name="直接连接符 98">
                    <a:extLst>
                      <a:ext uri="{FF2B5EF4-FFF2-40B4-BE49-F238E27FC236}">
                        <a16:creationId xmlns:a16="http://schemas.microsoft.com/office/drawing/2014/main" id="{B7D7DB4D-9973-44D4-BCCD-DA337DD0E198}"/>
                      </a:ext>
                    </a:extLst>
                  </p:cNvPr>
                  <p:cNvCxnSpPr>
                    <a:cxnSpLocks/>
                  </p:cNvCxnSpPr>
                  <p:nvPr/>
                </p:nvCxnSpPr>
                <p:spPr>
                  <a:xfrm rot="3000000">
                    <a:off x="324000" y="3600000"/>
                    <a:ext cx="360000" cy="360000"/>
                  </a:xfrm>
                  <a:prstGeom prst="line">
                    <a:avLst/>
                  </a:prstGeom>
                  <a:ln w="31750" cap="flat" cmpd="sng">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0" name="直接连接符 99">
                    <a:extLst>
                      <a:ext uri="{FF2B5EF4-FFF2-40B4-BE49-F238E27FC236}">
                        <a16:creationId xmlns:a16="http://schemas.microsoft.com/office/drawing/2014/main" id="{4947AB30-FEBA-48EB-A119-372B9CFE475F}"/>
                      </a:ext>
                    </a:extLst>
                  </p:cNvPr>
                  <p:cNvCxnSpPr>
                    <a:cxnSpLocks/>
                  </p:cNvCxnSpPr>
                  <p:nvPr/>
                </p:nvCxnSpPr>
                <p:spPr>
                  <a:xfrm rot="2640000">
                    <a:off x="360000" y="3600000"/>
                    <a:ext cx="360000" cy="360000"/>
                  </a:xfrm>
                  <a:prstGeom prst="line">
                    <a:avLst/>
                  </a:prstGeom>
                  <a:ln w="31750" cap="flat" cmpd="sng">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1" name="直接连接符 100">
                    <a:extLst>
                      <a:ext uri="{FF2B5EF4-FFF2-40B4-BE49-F238E27FC236}">
                        <a16:creationId xmlns:a16="http://schemas.microsoft.com/office/drawing/2014/main" id="{B99E037A-B0B9-4D4D-9C71-6E080D893A28}"/>
                      </a:ext>
                    </a:extLst>
                  </p:cNvPr>
                  <p:cNvCxnSpPr>
                    <a:cxnSpLocks/>
                  </p:cNvCxnSpPr>
                  <p:nvPr/>
                </p:nvCxnSpPr>
                <p:spPr>
                  <a:xfrm rot="3000000">
                    <a:off x="396000" y="3600000"/>
                    <a:ext cx="360000" cy="360000"/>
                  </a:xfrm>
                  <a:prstGeom prst="line">
                    <a:avLst/>
                  </a:prstGeom>
                  <a:ln w="31750" cap="flat" cmpd="sng">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2" name="直接连接符 101">
                    <a:extLst>
                      <a:ext uri="{FF2B5EF4-FFF2-40B4-BE49-F238E27FC236}">
                        <a16:creationId xmlns:a16="http://schemas.microsoft.com/office/drawing/2014/main" id="{2CA7E781-07BE-4165-96C5-C491E3D5039C}"/>
                      </a:ext>
                    </a:extLst>
                  </p:cNvPr>
                  <p:cNvCxnSpPr>
                    <a:cxnSpLocks/>
                  </p:cNvCxnSpPr>
                  <p:nvPr/>
                </p:nvCxnSpPr>
                <p:spPr>
                  <a:xfrm rot="2640000">
                    <a:off x="432000" y="3600000"/>
                    <a:ext cx="360000" cy="360000"/>
                  </a:xfrm>
                  <a:prstGeom prst="line">
                    <a:avLst/>
                  </a:prstGeom>
                  <a:ln w="31750" cap="flat" cmpd="sng">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3" name="直接连接符 102">
                    <a:extLst>
                      <a:ext uri="{FF2B5EF4-FFF2-40B4-BE49-F238E27FC236}">
                        <a16:creationId xmlns:a16="http://schemas.microsoft.com/office/drawing/2014/main" id="{A0AD2073-F0D1-4063-B081-A16C6297C864}"/>
                      </a:ext>
                    </a:extLst>
                  </p:cNvPr>
                  <p:cNvCxnSpPr>
                    <a:cxnSpLocks/>
                  </p:cNvCxnSpPr>
                  <p:nvPr/>
                </p:nvCxnSpPr>
                <p:spPr>
                  <a:xfrm rot="3000000">
                    <a:off x="468000" y="3600000"/>
                    <a:ext cx="360000" cy="360000"/>
                  </a:xfrm>
                  <a:prstGeom prst="line">
                    <a:avLst/>
                  </a:prstGeom>
                  <a:ln w="31750" cap="flat" cmpd="sng">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4" name="直接连接符 103">
                    <a:extLst>
                      <a:ext uri="{FF2B5EF4-FFF2-40B4-BE49-F238E27FC236}">
                        <a16:creationId xmlns:a16="http://schemas.microsoft.com/office/drawing/2014/main" id="{73B9C34A-D24A-479C-A556-334F151F4C2C}"/>
                      </a:ext>
                    </a:extLst>
                  </p:cNvPr>
                  <p:cNvCxnSpPr>
                    <a:cxnSpLocks/>
                  </p:cNvCxnSpPr>
                  <p:nvPr/>
                </p:nvCxnSpPr>
                <p:spPr>
                  <a:xfrm rot="2640000">
                    <a:off x="504000" y="3600000"/>
                    <a:ext cx="360000" cy="360000"/>
                  </a:xfrm>
                  <a:prstGeom prst="line">
                    <a:avLst/>
                  </a:prstGeom>
                  <a:ln w="31750" cap="flat" cmpd="sng">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pSp>
          <p:grpSp>
            <p:nvGrpSpPr>
              <p:cNvPr id="117" name="组合 116">
                <a:extLst>
                  <a:ext uri="{FF2B5EF4-FFF2-40B4-BE49-F238E27FC236}">
                    <a16:creationId xmlns:a16="http://schemas.microsoft.com/office/drawing/2014/main" id="{A364CCD6-51C7-4051-8E9A-79A1A7593196}"/>
                  </a:ext>
                </a:extLst>
              </p:cNvPr>
              <p:cNvGrpSpPr/>
              <p:nvPr/>
            </p:nvGrpSpPr>
            <p:grpSpPr>
              <a:xfrm>
                <a:off x="4860000" y="2879999"/>
                <a:ext cx="2880000" cy="369475"/>
                <a:chOff x="360000" y="2880000"/>
                <a:chExt cx="2880000" cy="369475"/>
              </a:xfrm>
            </p:grpSpPr>
            <p:grpSp>
              <p:nvGrpSpPr>
                <p:cNvPr id="118" name="组合 117">
                  <a:extLst>
                    <a:ext uri="{FF2B5EF4-FFF2-40B4-BE49-F238E27FC236}">
                      <a16:creationId xmlns:a16="http://schemas.microsoft.com/office/drawing/2014/main" id="{CA411112-00FD-4DAC-B6A9-0401D44C8BEB}"/>
                    </a:ext>
                  </a:extLst>
                </p:cNvPr>
                <p:cNvGrpSpPr/>
                <p:nvPr/>
              </p:nvGrpSpPr>
              <p:grpSpPr>
                <a:xfrm>
                  <a:off x="360000" y="2880000"/>
                  <a:ext cx="720000" cy="360000"/>
                  <a:chOff x="180000" y="3600000"/>
                  <a:chExt cx="684000" cy="360000"/>
                </a:xfrm>
              </p:grpSpPr>
              <p:cxnSp>
                <p:nvCxnSpPr>
                  <p:cNvPr id="152" name="直接连接符 151">
                    <a:extLst>
                      <a:ext uri="{FF2B5EF4-FFF2-40B4-BE49-F238E27FC236}">
                        <a16:creationId xmlns:a16="http://schemas.microsoft.com/office/drawing/2014/main" id="{767AC6D5-F14E-4970-833B-FB94CFFF4F43}"/>
                      </a:ext>
                    </a:extLst>
                  </p:cNvPr>
                  <p:cNvCxnSpPr>
                    <a:cxnSpLocks/>
                  </p:cNvCxnSpPr>
                  <p:nvPr/>
                </p:nvCxnSpPr>
                <p:spPr>
                  <a:xfrm rot="3000000">
                    <a:off x="180000" y="3600000"/>
                    <a:ext cx="360000" cy="360000"/>
                  </a:xfrm>
                  <a:prstGeom prst="line">
                    <a:avLst/>
                  </a:prstGeom>
                  <a:ln w="31750" cap="flat" cmpd="sng">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3" name="直接连接符 152">
                    <a:extLst>
                      <a:ext uri="{FF2B5EF4-FFF2-40B4-BE49-F238E27FC236}">
                        <a16:creationId xmlns:a16="http://schemas.microsoft.com/office/drawing/2014/main" id="{39978BF1-3401-4D4B-8155-28C40C4A37EA}"/>
                      </a:ext>
                    </a:extLst>
                  </p:cNvPr>
                  <p:cNvCxnSpPr>
                    <a:cxnSpLocks/>
                  </p:cNvCxnSpPr>
                  <p:nvPr/>
                </p:nvCxnSpPr>
                <p:spPr>
                  <a:xfrm rot="2640000">
                    <a:off x="216000" y="3600000"/>
                    <a:ext cx="360000" cy="360000"/>
                  </a:xfrm>
                  <a:prstGeom prst="line">
                    <a:avLst/>
                  </a:prstGeom>
                  <a:ln w="31750" cap="flat" cmpd="sng">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4" name="直接连接符 153">
                    <a:extLst>
                      <a:ext uri="{FF2B5EF4-FFF2-40B4-BE49-F238E27FC236}">
                        <a16:creationId xmlns:a16="http://schemas.microsoft.com/office/drawing/2014/main" id="{F09544C1-9DD4-4B3A-BF1C-278F62DFE187}"/>
                      </a:ext>
                    </a:extLst>
                  </p:cNvPr>
                  <p:cNvCxnSpPr>
                    <a:cxnSpLocks/>
                  </p:cNvCxnSpPr>
                  <p:nvPr/>
                </p:nvCxnSpPr>
                <p:spPr>
                  <a:xfrm rot="3000000">
                    <a:off x="252000" y="3600000"/>
                    <a:ext cx="360000" cy="360000"/>
                  </a:xfrm>
                  <a:prstGeom prst="line">
                    <a:avLst/>
                  </a:prstGeom>
                  <a:ln w="31750" cap="flat" cmpd="sng">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5" name="直接连接符 154">
                    <a:extLst>
                      <a:ext uri="{FF2B5EF4-FFF2-40B4-BE49-F238E27FC236}">
                        <a16:creationId xmlns:a16="http://schemas.microsoft.com/office/drawing/2014/main" id="{47220832-A2D9-4751-86BE-685F4D8D9406}"/>
                      </a:ext>
                    </a:extLst>
                  </p:cNvPr>
                  <p:cNvCxnSpPr>
                    <a:cxnSpLocks/>
                  </p:cNvCxnSpPr>
                  <p:nvPr/>
                </p:nvCxnSpPr>
                <p:spPr>
                  <a:xfrm rot="2640000">
                    <a:off x="288000" y="3600000"/>
                    <a:ext cx="360000" cy="360000"/>
                  </a:xfrm>
                  <a:prstGeom prst="line">
                    <a:avLst/>
                  </a:prstGeom>
                  <a:ln w="31750" cap="flat" cmpd="sng">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6" name="直接连接符 155">
                    <a:extLst>
                      <a:ext uri="{FF2B5EF4-FFF2-40B4-BE49-F238E27FC236}">
                        <a16:creationId xmlns:a16="http://schemas.microsoft.com/office/drawing/2014/main" id="{ECB97F1F-7262-479B-BD0C-21DE89515305}"/>
                      </a:ext>
                    </a:extLst>
                  </p:cNvPr>
                  <p:cNvCxnSpPr>
                    <a:cxnSpLocks/>
                  </p:cNvCxnSpPr>
                  <p:nvPr/>
                </p:nvCxnSpPr>
                <p:spPr>
                  <a:xfrm rot="3000000">
                    <a:off x="324000" y="3600000"/>
                    <a:ext cx="360000" cy="360000"/>
                  </a:xfrm>
                  <a:prstGeom prst="line">
                    <a:avLst/>
                  </a:prstGeom>
                  <a:ln w="31750" cap="flat" cmpd="sng">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7" name="直接连接符 156">
                    <a:extLst>
                      <a:ext uri="{FF2B5EF4-FFF2-40B4-BE49-F238E27FC236}">
                        <a16:creationId xmlns:a16="http://schemas.microsoft.com/office/drawing/2014/main" id="{F9B0708C-2272-4F42-9BDC-A1AA89C00420}"/>
                      </a:ext>
                    </a:extLst>
                  </p:cNvPr>
                  <p:cNvCxnSpPr>
                    <a:cxnSpLocks/>
                  </p:cNvCxnSpPr>
                  <p:nvPr/>
                </p:nvCxnSpPr>
                <p:spPr>
                  <a:xfrm rot="2640000">
                    <a:off x="360000" y="3600000"/>
                    <a:ext cx="360000" cy="360000"/>
                  </a:xfrm>
                  <a:prstGeom prst="line">
                    <a:avLst/>
                  </a:prstGeom>
                  <a:ln w="31750" cap="flat" cmpd="sng">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8" name="直接连接符 157">
                    <a:extLst>
                      <a:ext uri="{FF2B5EF4-FFF2-40B4-BE49-F238E27FC236}">
                        <a16:creationId xmlns:a16="http://schemas.microsoft.com/office/drawing/2014/main" id="{77C40AF1-D6F3-4DAF-966D-464EA93EC41B}"/>
                      </a:ext>
                    </a:extLst>
                  </p:cNvPr>
                  <p:cNvCxnSpPr>
                    <a:cxnSpLocks/>
                  </p:cNvCxnSpPr>
                  <p:nvPr/>
                </p:nvCxnSpPr>
                <p:spPr>
                  <a:xfrm rot="3000000">
                    <a:off x="396000" y="3600000"/>
                    <a:ext cx="360000" cy="360000"/>
                  </a:xfrm>
                  <a:prstGeom prst="line">
                    <a:avLst/>
                  </a:prstGeom>
                  <a:ln w="31750" cap="flat" cmpd="sng">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9" name="直接连接符 158">
                    <a:extLst>
                      <a:ext uri="{FF2B5EF4-FFF2-40B4-BE49-F238E27FC236}">
                        <a16:creationId xmlns:a16="http://schemas.microsoft.com/office/drawing/2014/main" id="{07EEB4C0-16EB-4C8B-9129-A800EFEFEC1B}"/>
                      </a:ext>
                    </a:extLst>
                  </p:cNvPr>
                  <p:cNvCxnSpPr>
                    <a:cxnSpLocks/>
                  </p:cNvCxnSpPr>
                  <p:nvPr/>
                </p:nvCxnSpPr>
                <p:spPr>
                  <a:xfrm rot="2640000">
                    <a:off x="432000" y="3600000"/>
                    <a:ext cx="360000" cy="360000"/>
                  </a:xfrm>
                  <a:prstGeom prst="line">
                    <a:avLst/>
                  </a:prstGeom>
                  <a:ln w="31750" cap="flat" cmpd="sng">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0" name="直接连接符 159">
                    <a:extLst>
                      <a:ext uri="{FF2B5EF4-FFF2-40B4-BE49-F238E27FC236}">
                        <a16:creationId xmlns:a16="http://schemas.microsoft.com/office/drawing/2014/main" id="{9A4F5D9F-C50B-41F1-B483-762DA7E0B259}"/>
                      </a:ext>
                    </a:extLst>
                  </p:cNvPr>
                  <p:cNvCxnSpPr>
                    <a:cxnSpLocks/>
                  </p:cNvCxnSpPr>
                  <p:nvPr/>
                </p:nvCxnSpPr>
                <p:spPr>
                  <a:xfrm rot="3000000">
                    <a:off x="468000" y="3600000"/>
                    <a:ext cx="360000" cy="360000"/>
                  </a:xfrm>
                  <a:prstGeom prst="line">
                    <a:avLst/>
                  </a:prstGeom>
                  <a:ln w="31750" cap="flat" cmpd="sng">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1" name="直接连接符 160">
                    <a:extLst>
                      <a:ext uri="{FF2B5EF4-FFF2-40B4-BE49-F238E27FC236}">
                        <a16:creationId xmlns:a16="http://schemas.microsoft.com/office/drawing/2014/main" id="{3BA8515B-E3D1-4F7E-9B36-57AFF269F07A}"/>
                      </a:ext>
                    </a:extLst>
                  </p:cNvPr>
                  <p:cNvCxnSpPr>
                    <a:cxnSpLocks/>
                  </p:cNvCxnSpPr>
                  <p:nvPr/>
                </p:nvCxnSpPr>
                <p:spPr>
                  <a:xfrm rot="2640000">
                    <a:off x="504000" y="3600000"/>
                    <a:ext cx="360000" cy="360000"/>
                  </a:xfrm>
                  <a:prstGeom prst="line">
                    <a:avLst/>
                  </a:prstGeom>
                  <a:ln w="31750" cap="flat" cmpd="sng">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119" name="组合 118">
                  <a:extLst>
                    <a:ext uri="{FF2B5EF4-FFF2-40B4-BE49-F238E27FC236}">
                      <a16:creationId xmlns:a16="http://schemas.microsoft.com/office/drawing/2014/main" id="{01C21A0D-E964-446D-BD1B-95DF872DD93F}"/>
                    </a:ext>
                  </a:extLst>
                </p:cNvPr>
                <p:cNvGrpSpPr/>
                <p:nvPr/>
              </p:nvGrpSpPr>
              <p:grpSpPr>
                <a:xfrm>
                  <a:off x="1080000" y="2880000"/>
                  <a:ext cx="720000" cy="369475"/>
                  <a:chOff x="180000" y="3600000"/>
                  <a:chExt cx="684000" cy="369475"/>
                </a:xfrm>
              </p:grpSpPr>
              <p:cxnSp>
                <p:nvCxnSpPr>
                  <p:cNvPr id="142" name="直接连接符 141">
                    <a:extLst>
                      <a:ext uri="{FF2B5EF4-FFF2-40B4-BE49-F238E27FC236}">
                        <a16:creationId xmlns:a16="http://schemas.microsoft.com/office/drawing/2014/main" id="{0FCDF040-AAD5-4F11-BD55-6BBA5E8238A0}"/>
                      </a:ext>
                    </a:extLst>
                  </p:cNvPr>
                  <p:cNvCxnSpPr>
                    <a:cxnSpLocks/>
                  </p:cNvCxnSpPr>
                  <p:nvPr/>
                </p:nvCxnSpPr>
                <p:spPr>
                  <a:xfrm rot="3000000">
                    <a:off x="180000" y="3600000"/>
                    <a:ext cx="360000" cy="360000"/>
                  </a:xfrm>
                  <a:prstGeom prst="line">
                    <a:avLst/>
                  </a:prstGeom>
                  <a:ln w="31750" cap="flat" cmpd="sng">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3" name="直接连接符 142">
                    <a:extLst>
                      <a:ext uri="{FF2B5EF4-FFF2-40B4-BE49-F238E27FC236}">
                        <a16:creationId xmlns:a16="http://schemas.microsoft.com/office/drawing/2014/main" id="{7919ECBF-A74B-4648-97FB-D7326E155197}"/>
                      </a:ext>
                    </a:extLst>
                  </p:cNvPr>
                  <p:cNvCxnSpPr>
                    <a:cxnSpLocks/>
                  </p:cNvCxnSpPr>
                  <p:nvPr/>
                </p:nvCxnSpPr>
                <p:spPr>
                  <a:xfrm rot="2640000">
                    <a:off x="216000" y="3600000"/>
                    <a:ext cx="360000" cy="360000"/>
                  </a:xfrm>
                  <a:prstGeom prst="line">
                    <a:avLst/>
                  </a:prstGeom>
                  <a:ln w="31750" cap="flat" cmpd="sng">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4" name="直接连接符 143">
                    <a:extLst>
                      <a:ext uri="{FF2B5EF4-FFF2-40B4-BE49-F238E27FC236}">
                        <a16:creationId xmlns:a16="http://schemas.microsoft.com/office/drawing/2014/main" id="{BB52B970-BFE9-4EDC-925E-D654C5D9D90D}"/>
                      </a:ext>
                    </a:extLst>
                  </p:cNvPr>
                  <p:cNvCxnSpPr>
                    <a:cxnSpLocks/>
                  </p:cNvCxnSpPr>
                  <p:nvPr/>
                </p:nvCxnSpPr>
                <p:spPr>
                  <a:xfrm rot="3000000">
                    <a:off x="252000" y="3609475"/>
                    <a:ext cx="360000" cy="360000"/>
                  </a:xfrm>
                  <a:prstGeom prst="line">
                    <a:avLst/>
                  </a:prstGeom>
                  <a:ln w="31750" cap="flat" cmpd="sng">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5" name="直接连接符 144">
                    <a:extLst>
                      <a:ext uri="{FF2B5EF4-FFF2-40B4-BE49-F238E27FC236}">
                        <a16:creationId xmlns:a16="http://schemas.microsoft.com/office/drawing/2014/main" id="{DDD36A53-B764-4438-8716-452EEAA988CE}"/>
                      </a:ext>
                    </a:extLst>
                  </p:cNvPr>
                  <p:cNvCxnSpPr>
                    <a:cxnSpLocks/>
                  </p:cNvCxnSpPr>
                  <p:nvPr/>
                </p:nvCxnSpPr>
                <p:spPr>
                  <a:xfrm rot="2640000">
                    <a:off x="288000" y="3600000"/>
                    <a:ext cx="360000" cy="360000"/>
                  </a:xfrm>
                  <a:prstGeom prst="line">
                    <a:avLst/>
                  </a:prstGeom>
                  <a:ln w="31750" cap="flat" cmpd="sng">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6" name="直接连接符 145">
                    <a:extLst>
                      <a:ext uri="{FF2B5EF4-FFF2-40B4-BE49-F238E27FC236}">
                        <a16:creationId xmlns:a16="http://schemas.microsoft.com/office/drawing/2014/main" id="{1BFFCB63-D1FA-43B8-94BB-B27A2461E65C}"/>
                      </a:ext>
                    </a:extLst>
                  </p:cNvPr>
                  <p:cNvCxnSpPr>
                    <a:cxnSpLocks/>
                  </p:cNvCxnSpPr>
                  <p:nvPr/>
                </p:nvCxnSpPr>
                <p:spPr>
                  <a:xfrm rot="3000000">
                    <a:off x="324000" y="3600000"/>
                    <a:ext cx="360000" cy="360000"/>
                  </a:xfrm>
                  <a:prstGeom prst="line">
                    <a:avLst/>
                  </a:prstGeom>
                  <a:ln w="31750" cap="flat" cmpd="sng">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7" name="直接连接符 146">
                    <a:extLst>
                      <a:ext uri="{FF2B5EF4-FFF2-40B4-BE49-F238E27FC236}">
                        <a16:creationId xmlns:a16="http://schemas.microsoft.com/office/drawing/2014/main" id="{1B87FE1A-CFDA-4027-9D54-1598A363E15D}"/>
                      </a:ext>
                    </a:extLst>
                  </p:cNvPr>
                  <p:cNvCxnSpPr>
                    <a:cxnSpLocks/>
                  </p:cNvCxnSpPr>
                  <p:nvPr/>
                </p:nvCxnSpPr>
                <p:spPr>
                  <a:xfrm rot="2640000">
                    <a:off x="360000" y="3600000"/>
                    <a:ext cx="360000" cy="360000"/>
                  </a:xfrm>
                  <a:prstGeom prst="line">
                    <a:avLst/>
                  </a:prstGeom>
                  <a:ln w="31750" cap="flat" cmpd="sng">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8" name="直接连接符 147">
                    <a:extLst>
                      <a:ext uri="{FF2B5EF4-FFF2-40B4-BE49-F238E27FC236}">
                        <a16:creationId xmlns:a16="http://schemas.microsoft.com/office/drawing/2014/main" id="{F94558AF-379E-4FD3-A7AB-0F30A15DAD4A}"/>
                      </a:ext>
                    </a:extLst>
                  </p:cNvPr>
                  <p:cNvCxnSpPr>
                    <a:cxnSpLocks/>
                  </p:cNvCxnSpPr>
                  <p:nvPr/>
                </p:nvCxnSpPr>
                <p:spPr>
                  <a:xfrm rot="3000000">
                    <a:off x="396000" y="3600000"/>
                    <a:ext cx="360000" cy="360000"/>
                  </a:xfrm>
                  <a:prstGeom prst="line">
                    <a:avLst/>
                  </a:prstGeom>
                  <a:ln w="31750" cap="flat" cmpd="sng">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9" name="直接连接符 148">
                    <a:extLst>
                      <a:ext uri="{FF2B5EF4-FFF2-40B4-BE49-F238E27FC236}">
                        <a16:creationId xmlns:a16="http://schemas.microsoft.com/office/drawing/2014/main" id="{466F3354-E898-42C2-9D25-C56AEEA66B5C}"/>
                      </a:ext>
                    </a:extLst>
                  </p:cNvPr>
                  <p:cNvCxnSpPr>
                    <a:cxnSpLocks/>
                  </p:cNvCxnSpPr>
                  <p:nvPr/>
                </p:nvCxnSpPr>
                <p:spPr>
                  <a:xfrm rot="2640000">
                    <a:off x="432000" y="3600000"/>
                    <a:ext cx="360000" cy="360000"/>
                  </a:xfrm>
                  <a:prstGeom prst="line">
                    <a:avLst/>
                  </a:prstGeom>
                  <a:ln w="31750" cap="flat" cmpd="sng">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0" name="直接连接符 149">
                    <a:extLst>
                      <a:ext uri="{FF2B5EF4-FFF2-40B4-BE49-F238E27FC236}">
                        <a16:creationId xmlns:a16="http://schemas.microsoft.com/office/drawing/2014/main" id="{1FD4606E-812F-486C-AC0D-C36D54601636}"/>
                      </a:ext>
                    </a:extLst>
                  </p:cNvPr>
                  <p:cNvCxnSpPr>
                    <a:cxnSpLocks/>
                  </p:cNvCxnSpPr>
                  <p:nvPr/>
                </p:nvCxnSpPr>
                <p:spPr>
                  <a:xfrm rot="3000000">
                    <a:off x="468000" y="3600000"/>
                    <a:ext cx="360000" cy="360000"/>
                  </a:xfrm>
                  <a:prstGeom prst="line">
                    <a:avLst/>
                  </a:prstGeom>
                  <a:ln w="31750" cap="flat" cmpd="sng">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1" name="直接连接符 150">
                    <a:extLst>
                      <a:ext uri="{FF2B5EF4-FFF2-40B4-BE49-F238E27FC236}">
                        <a16:creationId xmlns:a16="http://schemas.microsoft.com/office/drawing/2014/main" id="{CE437E6E-1672-4F95-9C63-E38B878337C3}"/>
                      </a:ext>
                    </a:extLst>
                  </p:cNvPr>
                  <p:cNvCxnSpPr>
                    <a:cxnSpLocks/>
                  </p:cNvCxnSpPr>
                  <p:nvPr/>
                </p:nvCxnSpPr>
                <p:spPr>
                  <a:xfrm rot="2640000">
                    <a:off x="504000" y="3600000"/>
                    <a:ext cx="360000" cy="360000"/>
                  </a:xfrm>
                  <a:prstGeom prst="line">
                    <a:avLst/>
                  </a:prstGeom>
                  <a:ln w="31750" cap="flat" cmpd="sng">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120" name="组合 119">
                  <a:extLst>
                    <a:ext uri="{FF2B5EF4-FFF2-40B4-BE49-F238E27FC236}">
                      <a16:creationId xmlns:a16="http://schemas.microsoft.com/office/drawing/2014/main" id="{ED6ADD50-86DE-4A8D-BC25-7FB27FB03E33}"/>
                    </a:ext>
                  </a:extLst>
                </p:cNvPr>
                <p:cNvGrpSpPr/>
                <p:nvPr/>
              </p:nvGrpSpPr>
              <p:grpSpPr>
                <a:xfrm>
                  <a:off x="1800000" y="2880000"/>
                  <a:ext cx="720000" cy="360000"/>
                  <a:chOff x="180000" y="3600000"/>
                  <a:chExt cx="684000" cy="360000"/>
                </a:xfrm>
              </p:grpSpPr>
              <p:cxnSp>
                <p:nvCxnSpPr>
                  <p:cNvPr id="132" name="直接连接符 131">
                    <a:extLst>
                      <a:ext uri="{FF2B5EF4-FFF2-40B4-BE49-F238E27FC236}">
                        <a16:creationId xmlns:a16="http://schemas.microsoft.com/office/drawing/2014/main" id="{A541FD52-C3A1-420F-B996-C622A0927390}"/>
                      </a:ext>
                    </a:extLst>
                  </p:cNvPr>
                  <p:cNvCxnSpPr>
                    <a:cxnSpLocks/>
                  </p:cNvCxnSpPr>
                  <p:nvPr/>
                </p:nvCxnSpPr>
                <p:spPr>
                  <a:xfrm rot="3000000">
                    <a:off x="180000" y="3600000"/>
                    <a:ext cx="360000" cy="360000"/>
                  </a:xfrm>
                  <a:prstGeom prst="line">
                    <a:avLst/>
                  </a:prstGeom>
                  <a:ln w="31750" cap="flat" cmpd="sng">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3" name="直接连接符 132">
                    <a:extLst>
                      <a:ext uri="{FF2B5EF4-FFF2-40B4-BE49-F238E27FC236}">
                        <a16:creationId xmlns:a16="http://schemas.microsoft.com/office/drawing/2014/main" id="{4766EDBC-E0CD-4269-A508-70250AEBFB0A}"/>
                      </a:ext>
                    </a:extLst>
                  </p:cNvPr>
                  <p:cNvCxnSpPr>
                    <a:cxnSpLocks/>
                  </p:cNvCxnSpPr>
                  <p:nvPr/>
                </p:nvCxnSpPr>
                <p:spPr>
                  <a:xfrm rot="2640000">
                    <a:off x="216000" y="3600000"/>
                    <a:ext cx="360000" cy="360000"/>
                  </a:xfrm>
                  <a:prstGeom prst="line">
                    <a:avLst/>
                  </a:prstGeom>
                  <a:ln w="31750" cap="flat" cmpd="sng">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4" name="直接连接符 133">
                    <a:extLst>
                      <a:ext uri="{FF2B5EF4-FFF2-40B4-BE49-F238E27FC236}">
                        <a16:creationId xmlns:a16="http://schemas.microsoft.com/office/drawing/2014/main" id="{DB54C760-2C64-4AE5-8FE5-B5B1CA83441F}"/>
                      </a:ext>
                    </a:extLst>
                  </p:cNvPr>
                  <p:cNvCxnSpPr>
                    <a:cxnSpLocks/>
                  </p:cNvCxnSpPr>
                  <p:nvPr/>
                </p:nvCxnSpPr>
                <p:spPr>
                  <a:xfrm rot="3000000">
                    <a:off x="252000" y="3600000"/>
                    <a:ext cx="360000" cy="360000"/>
                  </a:xfrm>
                  <a:prstGeom prst="line">
                    <a:avLst/>
                  </a:prstGeom>
                  <a:ln w="31750" cap="flat" cmpd="sng">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5" name="直接连接符 134">
                    <a:extLst>
                      <a:ext uri="{FF2B5EF4-FFF2-40B4-BE49-F238E27FC236}">
                        <a16:creationId xmlns:a16="http://schemas.microsoft.com/office/drawing/2014/main" id="{4AB6212A-948D-4089-B1B4-C863C777E89E}"/>
                      </a:ext>
                    </a:extLst>
                  </p:cNvPr>
                  <p:cNvCxnSpPr>
                    <a:cxnSpLocks/>
                  </p:cNvCxnSpPr>
                  <p:nvPr/>
                </p:nvCxnSpPr>
                <p:spPr>
                  <a:xfrm rot="2640000">
                    <a:off x="288000" y="3600000"/>
                    <a:ext cx="360000" cy="360000"/>
                  </a:xfrm>
                  <a:prstGeom prst="line">
                    <a:avLst/>
                  </a:prstGeom>
                  <a:ln w="31750" cap="flat" cmpd="sng">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6" name="直接连接符 135">
                    <a:extLst>
                      <a:ext uri="{FF2B5EF4-FFF2-40B4-BE49-F238E27FC236}">
                        <a16:creationId xmlns:a16="http://schemas.microsoft.com/office/drawing/2014/main" id="{11066550-2F51-4F54-AE62-1D2A246D6CF6}"/>
                      </a:ext>
                    </a:extLst>
                  </p:cNvPr>
                  <p:cNvCxnSpPr>
                    <a:cxnSpLocks/>
                  </p:cNvCxnSpPr>
                  <p:nvPr/>
                </p:nvCxnSpPr>
                <p:spPr>
                  <a:xfrm rot="3000000">
                    <a:off x="324000" y="3600000"/>
                    <a:ext cx="360000" cy="360000"/>
                  </a:xfrm>
                  <a:prstGeom prst="line">
                    <a:avLst/>
                  </a:prstGeom>
                  <a:ln w="31750" cap="flat" cmpd="sng">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7" name="直接连接符 136">
                    <a:extLst>
                      <a:ext uri="{FF2B5EF4-FFF2-40B4-BE49-F238E27FC236}">
                        <a16:creationId xmlns:a16="http://schemas.microsoft.com/office/drawing/2014/main" id="{3115D0D0-65BC-4A5F-93F5-28317EBA74D6}"/>
                      </a:ext>
                    </a:extLst>
                  </p:cNvPr>
                  <p:cNvCxnSpPr>
                    <a:cxnSpLocks/>
                  </p:cNvCxnSpPr>
                  <p:nvPr/>
                </p:nvCxnSpPr>
                <p:spPr>
                  <a:xfrm rot="2640000">
                    <a:off x="360000" y="3600000"/>
                    <a:ext cx="360000" cy="360000"/>
                  </a:xfrm>
                  <a:prstGeom prst="line">
                    <a:avLst/>
                  </a:prstGeom>
                  <a:ln w="31750" cap="flat" cmpd="sng">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8" name="直接连接符 137">
                    <a:extLst>
                      <a:ext uri="{FF2B5EF4-FFF2-40B4-BE49-F238E27FC236}">
                        <a16:creationId xmlns:a16="http://schemas.microsoft.com/office/drawing/2014/main" id="{A6B05CA3-A02C-4A6A-825D-DF63A68D4A6A}"/>
                      </a:ext>
                    </a:extLst>
                  </p:cNvPr>
                  <p:cNvCxnSpPr>
                    <a:cxnSpLocks/>
                  </p:cNvCxnSpPr>
                  <p:nvPr/>
                </p:nvCxnSpPr>
                <p:spPr>
                  <a:xfrm rot="3000000">
                    <a:off x="396000" y="3600000"/>
                    <a:ext cx="360000" cy="360000"/>
                  </a:xfrm>
                  <a:prstGeom prst="line">
                    <a:avLst/>
                  </a:prstGeom>
                  <a:ln w="31750" cap="flat" cmpd="sng">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9" name="直接连接符 138">
                    <a:extLst>
                      <a:ext uri="{FF2B5EF4-FFF2-40B4-BE49-F238E27FC236}">
                        <a16:creationId xmlns:a16="http://schemas.microsoft.com/office/drawing/2014/main" id="{25F56D99-A8FF-4A38-9BB3-4251C4B2F62F}"/>
                      </a:ext>
                    </a:extLst>
                  </p:cNvPr>
                  <p:cNvCxnSpPr>
                    <a:cxnSpLocks/>
                  </p:cNvCxnSpPr>
                  <p:nvPr/>
                </p:nvCxnSpPr>
                <p:spPr>
                  <a:xfrm rot="2640000">
                    <a:off x="432000" y="3600000"/>
                    <a:ext cx="360000" cy="360000"/>
                  </a:xfrm>
                  <a:prstGeom prst="line">
                    <a:avLst/>
                  </a:prstGeom>
                  <a:ln w="31750" cap="flat" cmpd="sng">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0" name="直接连接符 139">
                    <a:extLst>
                      <a:ext uri="{FF2B5EF4-FFF2-40B4-BE49-F238E27FC236}">
                        <a16:creationId xmlns:a16="http://schemas.microsoft.com/office/drawing/2014/main" id="{1EE90035-C3DE-46B2-8A65-A80F907D766B}"/>
                      </a:ext>
                    </a:extLst>
                  </p:cNvPr>
                  <p:cNvCxnSpPr>
                    <a:cxnSpLocks/>
                  </p:cNvCxnSpPr>
                  <p:nvPr/>
                </p:nvCxnSpPr>
                <p:spPr>
                  <a:xfrm rot="3000000">
                    <a:off x="468000" y="3600000"/>
                    <a:ext cx="360000" cy="360000"/>
                  </a:xfrm>
                  <a:prstGeom prst="line">
                    <a:avLst/>
                  </a:prstGeom>
                  <a:ln w="31750" cap="flat" cmpd="sng">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1" name="直接连接符 140">
                    <a:extLst>
                      <a:ext uri="{FF2B5EF4-FFF2-40B4-BE49-F238E27FC236}">
                        <a16:creationId xmlns:a16="http://schemas.microsoft.com/office/drawing/2014/main" id="{D36C8C29-A527-4F5F-9F0B-644137820F87}"/>
                      </a:ext>
                    </a:extLst>
                  </p:cNvPr>
                  <p:cNvCxnSpPr>
                    <a:cxnSpLocks/>
                  </p:cNvCxnSpPr>
                  <p:nvPr/>
                </p:nvCxnSpPr>
                <p:spPr>
                  <a:xfrm rot="2640000">
                    <a:off x="504000" y="3600000"/>
                    <a:ext cx="360000" cy="360000"/>
                  </a:xfrm>
                  <a:prstGeom prst="line">
                    <a:avLst/>
                  </a:prstGeom>
                  <a:ln w="31750" cap="flat" cmpd="sng">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121" name="组合 120">
                  <a:extLst>
                    <a:ext uri="{FF2B5EF4-FFF2-40B4-BE49-F238E27FC236}">
                      <a16:creationId xmlns:a16="http://schemas.microsoft.com/office/drawing/2014/main" id="{82323045-D7A7-4513-83FC-754F3788CA7F}"/>
                    </a:ext>
                  </a:extLst>
                </p:cNvPr>
                <p:cNvGrpSpPr/>
                <p:nvPr/>
              </p:nvGrpSpPr>
              <p:grpSpPr>
                <a:xfrm>
                  <a:off x="2520000" y="2880000"/>
                  <a:ext cx="720000" cy="360000"/>
                  <a:chOff x="180000" y="3600000"/>
                  <a:chExt cx="684000" cy="360000"/>
                </a:xfrm>
              </p:grpSpPr>
              <p:cxnSp>
                <p:nvCxnSpPr>
                  <p:cNvPr id="122" name="直接连接符 121">
                    <a:extLst>
                      <a:ext uri="{FF2B5EF4-FFF2-40B4-BE49-F238E27FC236}">
                        <a16:creationId xmlns:a16="http://schemas.microsoft.com/office/drawing/2014/main" id="{2CA433B4-B82E-48E9-BDFC-9518FAB8484A}"/>
                      </a:ext>
                    </a:extLst>
                  </p:cNvPr>
                  <p:cNvCxnSpPr>
                    <a:cxnSpLocks/>
                  </p:cNvCxnSpPr>
                  <p:nvPr/>
                </p:nvCxnSpPr>
                <p:spPr>
                  <a:xfrm rot="3000000">
                    <a:off x="180000" y="3600000"/>
                    <a:ext cx="360000" cy="360000"/>
                  </a:xfrm>
                  <a:prstGeom prst="line">
                    <a:avLst/>
                  </a:prstGeom>
                  <a:ln w="31750" cap="flat" cmpd="sng">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3" name="直接连接符 122">
                    <a:extLst>
                      <a:ext uri="{FF2B5EF4-FFF2-40B4-BE49-F238E27FC236}">
                        <a16:creationId xmlns:a16="http://schemas.microsoft.com/office/drawing/2014/main" id="{75013EF7-DE8D-49DC-BFD8-23D75E239A53}"/>
                      </a:ext>
                    </a:extLst>
                  </p:cNvPr>
                  <p:cNvCxnSpPr>
                    <a:cxnSpLocks/>
                  </p:cNvCxnSpPr>
                  <p:nvPr/>
                </p:nvCxnSpPr>
                <p:spPr>
                  <a:xfrm rot="2640000">
                    <a:off x="216000" y="3600000"/>
                    <a:ext cx="360000" cy="360000"/>
                  </a:xfrm>
                  <a:prstGeom prst="line">
                    <a:avLst/>
                  </a:prstGeom>
                  <a:ln w="31750" cap="flat" cmpd="sng">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4" name="直接连接符 123">
                    <a:extLst>
                      <a:ext uri="{FF2B5EF4-FFF2-40B4-BE49-F238E27FC236}">
                        <a16:creationId xmlns:a16="http://schemas.microsoft.com/office/drawing/2014/main" id="{3700AC9E-F65F-4D4A-A5A0-322123B54C28}"/>
                      </a:ext>
                    </a:extLst>
                  </p:cNvPr>
                  <p:cNvCxnSpPr>
                    <a:cxnSpLocks/>
                  </p:cNvCxnSpPr>
                  <p:nvPr/>
                </p:nvCxnSpPr>
                <p:spPr>
                  <a:xfrm rot="3000000">
                    <a:off x="252000" y="3600000"/>
                    <a:ext cx="360000" cy="360000"/>
                  </a:xfrm>
                  <a:prstGeom prst="line">
                    <a:avLst/>
                  </a:prstGeom>
                  <a:ln w="31750" cap="flat" cmpd="sng">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5" name="直接连接符 124">
                    <a:extLst>
                      <a:ext uri="{FF2B5EF4-FFF2-40B4-BE49-F238E27FC236}">
                        <a16:creationId xmlns:a16="http://schemas.microsoft.com/office/drawing/2014/main" id="{99794211-FD06-48AF-8CFF-5A1E5E017FB1}"/>
                      </a:ext>
                    </a:extLst>
                  </p:cNvPr>
                  <p:cNvCxnSpPr>
                    <a:cxnSpLocks/>
                  </p:cNvCxnSpPr>
                  <p:nvPr/>
                </p:nvCxnSpPr>
                <p:spPr>
                  <a:xfrm rot="2640000">
                    <a:off x="288000" y="3600000"/>
                    <a:ext cx="360000" cy="360000"/>
                  </a:xfrm>
                  <a:prstGeom prst="line">
                    <a:avLst/>
                  </a:prstGeom>
                  <a:ln w="31750" cap="flat" cmpd="sng">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6" name="直接连接符 125">
                    <a:extLst>
                      <a:ext uri="{FF2B5EF4-FFF2-40B4-BE49-F238E27FC236}">
                        <a16:creationId xmlns:a16="http://schemas.microsoft.com/office/drawing/2014/main" id="{0126DB2C-5E0A-4471-9E4A-52966CC164E0}"/>
                      </a:ext>
                    </a:extLst>
                  </p:cNvPr>
                  <p:cNvCxnSpPr>
                    <a:cxnSpLocks/>
                  </p:cNvCxnSpPr>
                  <p:nvPr/>
                </p:nvCxnSpPr>
                <p:spPr>
                  <a:xfrm rot="3000000">
                    <a:off x="324000" y="3600000"/>
                    <a:ext cx="360000" cy="360000"/>
                  </a:xfrm>
                  <a:prstGeom prst="line">
                    <a:avLst/>
                  </a:prstGeom>
                  <a:ln w="31750" cap="flat" cmpd="sng">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7" name="直接连接符 126">
                    <a:extLst>
                      <a:ext uri="{FF2B5EF4-FFF2-40B4-BE49-F238E27FC236}">
                        <a16:creationId xmlns:a16="http://schemas.microsoft.com/office/drawing/2014/main" id="{715FC0B3-DF91-4C39-8DF6-7034E6693054}"/>
                      </a:ext>
                    </a:extLst>
                  </p:cNvPr>
                  <p:cNvCxnSpPr>
                    <a:cxnSpLocks/>
                  </p:cNvCxnSpPr>
                  <p:nvPr/>
                </p:nvCxnSpPr>
                <p:spPr>
                  <a:xfrm rot="2640000">
                    <a:off x="360000" y="3600000"/>
                    <a:ext cx="360000" cy="360000"/>
                  </a:xfrm>
                  <a:prstGeom prst="line">
                    <a:avLst/>
                  </a:prstGeom>
                  <a:ln w="31750" cap="flat" cmpd="sng">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8" name="直接连接符 127">
                    <a:extLst>
                      <a:ext uri="{FF2B5EF4-FFF2-40B4-BE49-F238E27FC236}">
                        <a16:creationId xmlns:a16="http://schemas.microsoft.com/office/drawing/2014/main" id="{AA027F98-A43C-4493-A2A0-AC15D119E05B}"/>
                      </a:ext>
                    </a:extLst>
                  </p:cNvPr>
                  <p:cNvCxnSpPr>
                    <a:cxnSpLocks/>
                  </p:cNvCxnSpPr>
                  <p:nvPr/>
                </p:nvCxnSpPr>
                <p:spPr>
                  <a:xfrm rot="3000000">
                    <a:off x="396000" y="3600000"/>
                    <a:ext cx="360000" cy="360000"/>
                  </a:xfrm>
                  <a:prstGeom prst="line">
                    <a:avLst/>
                  </a:prstGeom>
                  <a:ln w="31750" cap="flat" cmpd="sng">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9" name="直接连接符 128">
                    <a:extLst>
                      <a:ext uri="{FF2B5EF4-FFF2-40B4-BE49-F238E27FC236}">
                        <a16:creationId xmlns:a16="http://schemas.microsoft.com/office/drawing/2014/main" id="{7B32AAC5-B078-4570-BE51-F63BF98E3CEE}"/>
                      </a:ext>
                    </a:extLst>
                  </p:cNvPr>
                  <p:cNvCxnSpPr>
                    <a:cxnSpLocks/>
                  </p:cNvCxnSpPr>
                  <p:nvPr/>
                </p:nvCxnSpPr>
                <p:spPr>
                  <a:xfrm rot="2640000">
                    <a:off x="432000" y="3600000"/>
                    <a:ext cx="360000" cy="360000"/>
                  </a:xfrm>
                  <a:prstGeom prst="line">
                    <a:avLst/>
                  </a:prstGeom>
                  <a:ln w="31750" cap="flat" cmpd="sng">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0" name="直接连接符 129">
                    <a:extLst>
                      <a:ext uri="{FF2B5EF4-FFF2-40B4-BE49-F238E27FC236}">
                        <a16:creationId xmlns:a16="http://schemas.microsoft.com/office/drawing/2014/main" id="{CA4E3A3B-5D77-4B1A-9471-107F2716A5EC}"/>
                      </a:ext>
                    </a:extLst>
                  </p:cNvPr>
                  <p:cNvCxnSpPr>
                    <a:cxnSpLocks/>
                  </p:cNvCxnSpPr>
                  <p:nvPr/>
                </p:nvCxnSpPr>
                <p:spPr>
                  <a:xfrm rot="3000000">
                    <a:off x="468000" y="3600000"/>
                    <a:ext cx="360000" cy="360000"/>
                  </a:xfrm>
                  <a:prstGeom prst="line">
                    <a:avLst/>
                  </a:prstGeom>
                  <a:ln w="31750" cap="flat" cmpd="sng">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1" name="直接连接符 130">
                    <a:extLst>
                      <a:ext uri="{FF2B5EF4-FFF2-40B4-BE49-F238E27FC236}">
                        <a16:creationId xmlns:a16="http://schemas.microsoft.com/office/drawing/2014/main" id="{737ECCA0-6A55-44DA-9328-B629FC12C80C}"/>
                      </a:ext>
                    </a:extLst>
                  </p:cNvPr>
                  <p:cNvCxnSpPr>
                    <a:cxnSpLocks/>
                  </p:cNvCxnSpPr>
                  <p:nvPr/>
                </p:nvCxnSpPr>
                <p:spPr>
                  <a:xfrm rot="2640000">
                    <a:off x="504000" y="3600000"/>
                    <a:ext cx="360000" cy="360000"/>
                  </a:xfrm>
                  <a:prstGeom prst="line">
                    <a:avLst/>
                  </a:prstGeom>
                  <a:ln w="31750" cap="flat" cmpd="sng">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pSp>
        </p:grpSp>
        <p:sp>
          <p:nvSpPr>
            <p:cNvPr id="163" name="文本框 162">
              <a:extLst>
                <a:ext uri="{FF2B5EF4-FFF2-40B4-BE49-F238E27FC236}">
                  <a16:creationId xmlns:a16="http://schemas.microsoft.com/office/drawing/2014/main" id="{3F9ED9FB-A48A-4B4C-9B10-52C8AE482CBF}"/>
                </a:ext>
              </a:extLst>
            </p:cNvPr>
            <p:cNvSpPr txBox="1"/>
            <p:nvPr/>
          </p:nvSpPr>
          <p:spPr>
            <a:xfrm>
              <a:off x="0" y="432000"/>
              <a:ext cx="2991696" cy="338554"/>
            </a:xfrm>
            <a:prstGeom prst="rect">
              <a:avLst/>
            </a:prstGeom>
            <a:noFill/>
          </p:spPr>
          <p:txBody>
            <a:bodyPr wrap="square" rtlCol="0">
              <a:spAutoFit/>
            </a:bodyPr>
            <a:lstStyle/>
            <a:p>
              <a:r>
                <a:rPr lang="en-US" altLang="zh-CN" sz="1600" b="1" dirty="0">
                  <a:latin typeface="Times New Roman" panose="02020603050405020304" pitchFamily="18" charset="0"/>
                  <a:cs typeface="Times New Roman" panose="02020603050405020304" pitchFamily="18" charset="0"/>
                </a:rPr>
                <a:t>A Trial design  in experiment 1</a:t>
              </a:r>
              <a:endParaRPr lang="zh-CN" altLang="en-US" sz="1600" b="1" dirty="0">
                <a:latin typeface="Times New Roman" panose="02020603050405020304" pitchFamily="18" charset="0"/>
                <a:cs typeface="Times New Roman" panose="02020603050405020304" pitchFamily="18" charset="0"/>
              </a:endParaRPr>
            </a:p>
          </p:txBody>
        </p:sp>
        <p:sp>
          <p:nvSpPr>
            <p:cNvPr id="164" name="文本框 163">
              <a:extLst>
                <a:ext uri="{FF2B5EF4-FFF2-40B4-BE49-F238E27FC236}">
                  <a16:creationId xmlns:a16="http://schemas.microsoft.com/office/drawing/2014/main" id="{6EC6336B-C613-4448-91C3-01417D4EE303}"/>
                </a:ext>
              </a:extLst>
            </p:cNvPr>
            <p:cNvSpPr txBox="1"/>
            <p:nvPr/>
          </p:nvSpPr>
          <p:spPr>
            <a:xfrm>
              <a:off x="0" y="3626570"/>
              <a:ext cx="2870732" cy="338554"/>
            </a:xfrm>
            <a:prstGeom prst="rect">
              <a:avLst/>
            </a:prstGeom>
            <a:noFill/>
          </p:spPr>
          <p:txBody>
            <a:bodyPr wrap="square" rtlCol="0">
              <a:spAutoFit/>
            </a:bodyPr>
            <a:lstStyle/>
            <a:p>
              <a:r>
                <a:rPr lang="en-US" altLang="zh-CN" sz="1600" b="1" dirty="0">
                  <a:latin typeface="Times New Roman" panose="02020603050405020304" pitchFamily="18" charset="0"/>
                  <a:cs typeface="Times New Roman" panose="02020603050405020304" pitchFamily="18" charset="0"/>
                </a:rPr>
                <a:t>C Trial design  in experiment 3</a:t>
              </a:r>
              <a:endParaRPr lang="zh-CN" altLang="en-US" sz="1600" b="1" dirty="0">
                <a:latin typeface="Times New Roman" panose="02020603050405020304" pitchFamily="18" charset="0"/>
                <a:cs typeface="Times New Roman" panose="02020603050405020304" pitchFamily="18" charset="0"/>
              </a:endParaRPr>
            </a:p>
          </p:txBody>
        </p:sp>
        <p:grpSp>
          <p:nvGrpSpPr>
            <p:cNvPr id="167" name="组合 166">
              <a:extLst>
                <a:ext uri="{FF2B5EF4-FFF2-40B4-BE49-F238E27FC236}">
                  <a16:creationId xmlns:a16="http://schemas.microsoft.com/office/drawing/2014/main" id="{47021DA8-C976-407E-BD5E-070E882CC715}"/>
                </a:ext>
              </a:extLst>
            </p:cNvPr>
            <p:cNvGrpSpPr/>
            <p:nvPr/>
          </p:nvGrpSpPr>
          <p:grpSpPr>
            <a:xfrm>
              <a:off x="216000" y="2458811"/>
              <a:ext cx="7697875" cy="756001"/>
              <a:chOff x="288000" y="1403999"/>
              <a:chExt cx="7697875" cy="756001"/>
            </a:xfrm>
          </p:grpSpPr>
          <p:grpSp>
            <p:nvGrpSpPr>
              <p:cNvPr id="168" name="组合 167">
                <a:extLst>
                  <a:ext uri="{FF2B5EF4-FFF2-40B4-BE49-F238E27FC236}">
                    <a16:creationId xmlns:a16="http://schemas.microsoft.com/office/drawing/2014/main" id="{6C0D0620-A361-4693-A019-77B12E335CD3}"/>
                  </a:ext>
                </a:extLst>
              </p:cNvPr>
              <p:cNvGrpSpPr/>
              <p:nvPr/>
            </p:nvGrpSpPr>
            <p:grpSpPr>
              <a:xfrm>
                <a:off x="360000" y="1800000"/>
                <a:ext cx="2520000" cy="360000"/>
                <a:chOff x="0" y="720000"/>
                <a:chExt cx="2520000" cy="360000"/>
              </a:xfrm>
            </p:grpSpPr>
            <p:pic>
              <p:nvPicPr>
                <p:cNvPr id="180" name="图片 179">
                  <a:extLst>
                    <a:ext uri="{FF2B5EF4-FFF2-40B4-BE49-F238E27FC236}">
                      <a16:creationId xmlns:a16="http://schemas.microsoft.com/office/drawing/2014/main" id="{9E79141B-3444-44FE-9DDF-F1B37D75AF03}"/>
                    </a:ext>
                  </a:extLst>
                </p:cNvPr>
                <p:cNvPicPr>
                  <a:picLocks noChangeAspect="1"/>
                </p:cNvPicPr>
                <p:nvPr/>
              </p:nvPicPr>
              <p:blipFill>
                <a:blip r:embed="rId2"/>
                <a:stretch>
                  <a:fillRect/>
                </a:stretch>
              </p:blipFill>
              <p:spPr>
                <a:xfrm>
                  <a:off x="0" y="720000"/>
                  <a:ext cx="360000" cy="360000"/>
                </a:xfrm>
                <a:prstGeom prst="rect">
                  <a:avLst/>
                </a:prstGeom>
              </p:spPr>
            </p:pic>
            <p:pic>
              <p:nvPicPr>
                <p:cNvPr id="181" name="图片 180">
                  <a:extLst>
                    <a:ext uri="{FF2B5EF4-FFF2-40B4-BE49-F238E27FC236}">
                      <a16:creationId xmlns:a16="http://schemas.microsoft.com/office/drawing/2014/main" id="{623E5582-8D10-45F2-B675-10B1E7016403}"/>
                    </a:ext>
                  </a:extLst>
                </p:cNvPr>
                <p:cNvPicPr>
                  <a:picLocks noChangeAspect="1"/>
                </p:cNvPicPr>
                <p:nvPr/>
              </p:nvPicPr>
              <p:blipFill>
                <a:blip r:embed="rId3"/>
                <a:stretch>
                  <a:fillRect/>
                </a:stretch>
              </p:blipFill>
              <p:spPr>
                <a:xfrm>
                  <a:off x="720000" y="720000"/>
                  <a:ext cx="360000" cy="360000"/>
                </a:xfrm>
                <a:prstGeom prst="rect">
                  <a:avLst/>
                </a:prstGeom>
              </p:spPr>
            </p:pic>
            <p:pic>
              <p:nvPicPr>
                <p:cNvPr id="182" name="图片 181">
                  <a:extLst>
                    <a:ext uri="{FF2B5EF4-FFF2-40B4-BE49-F238E27FC236}">
                      <a16:creationId xmlns:a16="http://schemas.microsoft.com/office/drawing/2014/main" id="{EC532A98-0E93-4E95-82E5-DE9652604032}"/>
                    </a:ext>
                  </a:extLst>
                </p:cNvPr>
                <p:cNvPicPr>
                  <a:picLocks noChangeAspect="1"/>
                </p:cNvPicPr>
                <p:nvPr/>
              </p:nvPicPr>
              <p:blipFill>
                <a:blip r:embed="rId3"/>
                <a:stretch>
                  <a:fillRect/>
                </a:stretch>
              </p:blipFill>
              <p:spPr>
                <a:xfrm>
                  <a:off x="1440000" y="720000"/>
                  <a:ext cx="360000" cy="360000"/>
                </a:xfrm>
                <a:prstGeom prst="rect">
                  <a:avLst/>
                </a:prstGeom>
              </p:spPr>
            </p:pic>
            <p:pic>
              <p:nvPicPr>
                <p:cNvPr id="183" name="图片 182">
                  <a:extLst>
                    <a:ext uri="{FF2B5EF4-FFF2-40B4-BE49-F238E27FC236}">
                      <a16:creationId xmlns:a16="http://schemas.microsoft.com/office/drawing/2014/main" id="{DE985B78-953D-4898-9A85-3C1FA34E6720}"/>
                    </a:ext>
                  </a:extLst>
                </p:cNvPr>
                <p:cNvPicPr>
                  <a:picLocks noChangeAspect="1"/>
                </p:cNvPicPr>
                <p:nvPr/>
              </p:nvPicPr>
              <p:blipFill>
                <a:blip r:embed="rId3"/>
                <a:stretch>
                  <a:fillRect/>
                </a:stretch>
              </p:blipFill>
              <p:spPr>
                <a:xfrm>
                  <a:off x="2160000" y="720000"/>
                  <a:ext cx="360000" cy="360000"/>
                </a:xfrm>
                <a:prstGeom prst="rect">
                  <a:avLst/>
                </a:prstGeom>
              </p:spPr>
            </p:pic>
          </p:grpSp>
          <p:cxnSp>
            <p:nvCxnSpPr>
              <p:cNvPr id="169" name="直接箭头连接符 168">
                <a:extLst>
                  <a:ext uri="{FF2B5EF4-FFF2-40B4-BE49-F238E27FC236}">
                    <a16:creationId xmlns:a16="http://schemas.microsoft.com/office/drawing/2014/main" id="{065848CF-5AA1-473C-A46D-7539AD1336D4}"/>
                  </a:ext>
                </a:extLst>
              </p:cNvPr>
              <p:cNvCxnSpPr>
                <a:cxnSpLocks/>
              </p:cNvCxnSpPr>
              <p:nvPr/>
            </p:nvCxnSpPr>
            <p:spPr>
              <a:xfrm flipH="1">
                <a:off x="396000" y="1728000"/>
                <a:ext cx="360000" cy="0"/>
              </a:xfrm>
              <a:prstGeom prst="straightConnector1">
                <a:avLst/>
              </a:prstGeom>
              <a:ln w="38100" cap="sq" cmpd="sng">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0" name="直接箭头连接符 169">
                <a:extLst>
                  <a:ext uri="{FF2B5EF4-FFF2-40B4-BE49-F238E27FC236}">
                    <a16:creationId xmlns:a16="http://schemas.microsoft.com/office/drawing/2014/main" id="{A005C2FE-B36E-4801-8348-C182DF1B6CEE}"/>
                  </a:ext>
                </a:extLst>
              </p:cNvPr>
              <p:cNvCxnSpPr>
                <a:cxnSpLocks/>
              </p:cNvCxnSpPr>
              <p:nvPr/>
            </p:nvCxnSpPr>
            <p:spPr>
              <a:xfrm flipH="1">
                <a:off x="2016000" y="1726260"/>
                <a:ext cx="720000" cy="0"/>
              </a:xfrm>
              <a:prstGeom prst="straightConnector1">
                <a:avLst/>
              </a:prstGeom>
              <a:ln w="38100" cap="sq" cmpd="sng">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1" name="直接箭头连接符 170">
                <a:extLst>
                  <a:ext uri="{FF2B5EF4-FFF2-40B4-BE49-F238E27FC236}">
                    <a16:creationId xmlns:a16="http://schemas.microsoft.com/office/drawing/2014/main" id="{9FB9C401-48BB-4571-95B4-7CB488FE3AFA}"/>
                  </a:ext>
                </a:extLst>
              </p:cNvPr>
              <p:cNvCxnSpPr>
                <a:cxnSpLocks/>
              </p:cNvCxnSpPr>
              <p:nvPr/>
            </p:nvCxnSpPr>
            <p:spPr>
              <a:xfrm flipH="1">
                <a:off x="2880000" y="1980000"/>
                <a:ext cx="2520000" cy="0"/>
              </a:xfrm>
              <a:prstGeom prst="straightConnector1">
                <a:avLst/>
              </a:prstGeom>
              <a:ln w="38100" cap="sq" cmpd="sng">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72" name="组合 171">
                <a:extLst>
                  <a:ext uri="{FF2B5EF4-FFF2-40B4-BE49-F238E27FC236}">
                    <a16:creationId xmlns:a16="http://schemas.microsoft.com/office/drawing/2014/main" id="{4FD55220-63CF-47BE-B319-DB0719285A27}"/>
                  </a:ext>
                </a:extLst>
              </p:cNvPr>
              <p:cNvGrpSpPr/>
              <p:nvPr/>
            </p:nvGrpSpPr>
            <p:grpSpPr>
              <a:xfrm>
                <a:off x="5465875" y="1783777"/>
                <a:ext cx="2520000" cy="360000"/>
                <a:chOff x="785875" y="703777"/>
                <a:chExt cx="2520000" cy="360000"/>
              </a:xfrm>
            </p:grpSpPr>
            <p:pic>
              <p:nvPicPr>
                <p:cNvPr id="176" name="图片 175">
                  <a:extLst>
                    <a:ext uri="{FF2B5EF4-FFF2-40B4-BE49-F238E27FC236}">
                      <a16:creationId xmlns:a16="http://schemas.microsoft.com/office/drawing/2014/main" id="{A8240DCA-7CBB-4130-8595-EDDD49C6368B}"/>
                    </a:ext>
                  </a:extLst>
                </p:cNvPr>
                <p:cNvPicPr>
                  <a:picLocks noChangeAspect="1"/>
                </p:cNvPicPr>
                <p:nvPr/>
              </p:nvPicPr>
              <p:blipFill>
                <a:blip r:embed="rId2"/>
                <a:stretch>
                  <a:fillRect/>
                </a:stretch>
              </p:blipFill>
              <p:spPr>
                <a:xfrm>
                  <a:off x="785875" y="703777"/>
                  <a:ext cx="360000" cy="360000"/>
                </a:xfrm>
                <a:prstGeom prst="rect">
                  <a:avLst/>
                </a:prstGeom>
              </p:spPr>
            </p:pic>
            <p:pic>
              <p:nvPicPr>
                <p:cNvPr id="177" name="图片 176">
                  <a:extLst>
                    <a:ext uri="{FF2B5EF4-FFF2-40B4-BE49-F238E27FC236}">
                      <a16:creationId xmlns:a16="http://schemas.microsoft.com/office/drawing/2014/main" id="{4AB0B209-8547-4F6A-BBA7-38D1795D6D41}"/>
                    </a:ext>
                  </a:extLst>
                </p:cNvPr>
                <p:cNvPicPr>
                  <a:picLocks noChangeAspect="1"/>
                </p:cNvPicPr>
                <p:nvPr/>
              </p:nvPicPr>
              <p:blipFill>
                <a:blip r:embed="rId3"/>
                <a:stretch>
                  <a:fillRect/>
                </a:stretch>
              </p:blipFill>
              <p:spPr>
                <a:xfrm>
                  <a:off x="1505875" y="703777"/>
                  <a:ext cx="360000" cy="360000"/>
                </a:xfrm>
                <a:prstGeom prst="rect">
                  <a:avLst/>
                </a:prstGeom>
              </p:spPr>
            </p:pic>
            <p:pic>
              <p:nvPicPr>
                <p:cNvPr id="178" name="图片 177">
                  <a:extLst>
                    <a:ext uri="{FF2B5EF4-FFF2-40B4-BE49-F238E27FC236}">
                      <a16:creationId xmlns:a16="http://schemas.microsoft.com/office/drawing/2014/main" id="{E5D0B743-46C7-4506-BC60-2894AC73A0CD}"/>
                    </a:ext>
                  </a:extLst>
                </p:cNvPr>
                <p:cNvPicPr>
                  <a:picLocks noChangeAspect="1"/>
                </p:cNvPicPr>
                <p:nvPr/>
              </p:nvPicPr>
              <p:blipFill>
                <a:blip r:embed="rId3"/>
                <a:stretch>
                  <a:fillRect/>
                </a:stretch>
              </p:blipFill>
              <p:spPr>
                <a:xfrm>
                  <a:off x="2225875" y="703777"/>
                  <a:ext cx="360000" cy="360000"/>
                </a:xfrm>
                <a:prstGeom prst="rect">
                  <a:avLst/>
                </a:prstGeom>
              </p:spPr>
            </p:pic>
            <p:pic>
              <p:nvPicPr>
                <p:cNvPr id="179" name="图片 178">
                  <a:extLst>
                    <a:ext uri="{FF2B5EF4-FFF2-40B4-BE49-F238E27FC236}">
                      <a16:creationId xmlns:a16="http://schemas.microsoft.com/office/drawing/2014/main" id="{3DDFF2E6-7193-4142-9404-F141A4FDC067}"/>
                    </a:ext>
                  </a:extLst>
                </p:cNvPr>
                <p:cNvPicPr>
                  <a:picLocks noChangeAspect="1"/>
                </p:cNvPicPr>
                <p:nvPr/>
              </p:nvPicPr>
              <p:blipFill>
                <a:blip r:embed="rId3"/>
                <a:stretch>
                  <a:fillRect/>
                </a:stretch>
              </p:blipFill>
              <p:spPr>
                <a:xfrm>
                  <a:off x="2945875" y="703777"/>
                  <a:ext cx="360000" cy="360000"/>
                </a:xfrm>
                <a:prstGeom prst="rect">
                  <a:avLst/>
                </a:prstGeom>
              </p:spPr>
            </p:pic>
          </p:grpSp>
          <p:sp>
            <p:nvSpPr>
              <p:cNvPr id="173" name="文本框 172">
                <a:extLst>
                  <a:ext uri="{FF2B5EF4-FFF2-40B4-BE49-F238E27FC236}">
                    <a16:creationId xmlns:a16="http://schemas.microsoft.com/office/drawing/2014/main" id="{7BBDF60A-7FF2-46F7-B043-A8B8B8945742}"/>
                  </a:ext>
                </a:extLst>
              </p:cNvPr>
              <p:cNvSpPr txBox="1"/>
              <p:nvPr/>
            </p:nvSpPr>
            <p:spPr>
              <a:xfrm>
                <a:off x="288000" y="1403999"/>
                <a:ext cx="720000" cy="307777"/>
              </a:xfrm>
              <a:prstGeom prst="rect">
                <a:avLst/>
              </a:prstGeom>
              <a:noFill/>
            </p:spPr>
            <p:txBody>
              <a:bodyPr wrap="square" rtlCol="0">
                <a:spAutoFit/>
              </a:bodyPr>
              <a:lstStyle/>
              <a:p>
                <a:r>
                  <a:rPr lang="en-US" altLang="zh-CN" sz="1400" b="1" dirty="0">
                    <a:latin typeface="Times New Roman" panose="02020603050405020304" pitchFamily="18" charset="0"/>
                    <a:cs typeface="Times New Roman" panose="02020603050405020304" pitchFamily="18" charset="0"/>
                  </a:rPr>
                  <a:t>50ms</a:t>
                </a:r>
                <a:endParaRPr lang="zh-CN" altLang="en-US" sz="1400" b="1" dirty="0">
                  <a:latin typeface="Times New Roman" panose="02020603050405020304" pitchFamily="18" charset="0"/>
                  <a:cs typeface="Times New Roman" panose="02020603050405020304" pitchFamily="18" charset="0"/>
                </a:endParaRPr>
              </a:p>
            </p:txBody>
          </p:sp>
          <p:sp>
            <p:nvSpPr>
              <p:cNvPr id="174" name="文本框 173">
                <a:extLst>
                  <a:ext uri="{FF2B5EF4-FFF2-40B4-BE49-F238E27FC236}">
                    <a16:creationId xmlns:a16="http://schemas.microsoft.com/office/drawing/2014/main" id="{19BAE1E6-D2DC-431E-A745-DB668E5F4328}"/>
                  </a:ext>
                </a:extLst>
              </p:cNvPr>
              <p:cNvSpPr txBox="1"/>
              <p:nvPr/>
            </p:nvSpPr>
            <p:spPr>
              <a:xfrm>
                <a:off x="2052000" y="1404000"/>
                <a:ext cx="720000" cy="360000"/>
              </a:xfrm>
              <a:prstGeom prst="rect">
                <a:avLst/>
              </a:prstGeom>
              <a:noFill/>
            </p:spPr>
            <p:txBody>
              <a:bodyPr wrap="square" rtlCol="0">
                <a:spAutoFit/>
              </a:bodyPr>
              <a:lstStyle/>
              <a:p>
                <a:r>
                  <a:rPr lang="en-US" altLang="zh-CN" sz="1400" b="1" dirty="0">
                    <a:latin typeface="Times New Roman" panose="02020603050405020304" pitchFamily="18" charset="0"/>
                    <a:cs typeface="Times New Roman" panose="02020603050405020304" pitchFamily="18" charset="0"/>
                  </a:rPr>
                  <a:t>200ms</a:t>
                </a:r>
                <a:endParaRPr lang="zh-CN" altLang="en-US" sz="1400" b="1" dirty="0">
                  <a:latin typeface="Times New Roman" panose="02020603050405020304" pitchFamily="18" charset="0"/>
                  <a:cs typeface="Times New Roman" panose="02020603050405020304" pitchFamily="18" charset="0"/>
                </a:endParaRPr>
              </a:p>
            </p:txBody>
          </p:sp>
          <p:sp>
            <p:nvSpPr>
              <p:cNvPr id="175" name="文本框 174">
                <a:extLst>
                  <a:ext uri="{FF2B5EF4-FFF2-40B4-BE49-F238E27FC236}">
                    <a16:creationId xmlns:a16="http://schemas.microsoft.com/office/drawing/2014/main" id="{A742CAA4-73F8-4A81-99CB-08379A7BFB5E}"/>
                  </a:ext>
                </a:extLst>
              </p:cNvPr>
              <p:cNvSpPr txBox="1"/>
              <p:nvPr/>
            </p:nvSpPr>
            <p:spPr>
              <a:xfrm>
                <a:off x="3607113" y="1628778"/>
                <a:ext cx="1078962" cy="307777"/>
              </a:xfrm>
              <a:prstGeom prst="rect">
                <a:avLst/>
              </a:prstGeom>
              <a:noFill/>
            </p:spPr>
            <p:txBody>
              <a:bodyPr wrap="square" rtlCol="0">
                <a:spAutoFit/>
              </a:bodyPr>
              <a:lstStyle/>
              <a:p>
                <a:r>
                  <a:rPr lang="en-US" altLang="zh-CN" sz="1400" b="1" dirty="0">
                    <a:latin typeface="Times New Roman" panose="02020603050405020304" pitchFamily="18" charset="0"/>
                    <a:cs typeface="Times New Roman" panose="02020603050405020304" pitchFamily="18" charset="0"/>
                  </a:rPr>
                  <a:t>2.3s to 2.5s</a:t>
                </a:r>
                <a:endParaRPr lang="zh-CN" altLang="en-US" sz="1400" b="1" dirty="0">
                  <a:latin typeface="Times New Roman" panose="02020603050405020304" pitchFamily="18" charset="0"/>
                  <a:cs typeface="Times New Roman" panose="02020603050405020304" pitchFamily="18" charset="0"/>
                </a:endParaRPr>
              </a:p>
            </p:txBody>
          </p:sp>
        </p:grpSp>
        <p:sp>
          <p:nvSpPr>
            <p:cNvPr id="184" name="文本框 183">
              <a:extLst>
                <a:ext uri="{FF2B5EF4-FFF2-40B4-BE49-F238E27FC236}">
                  <a16:creationId xmlns:a16="http://schemas.microsoft.com/office/drawing/2014/main" id="{E3AEC276-8C22-461B-9D66-804262BDC254}"/>
                </a:ext>
              </a:extLst>
            </p:cNvPr>
            <p:cNvSpPr txBox="1"/>
            <p:nvPr/>
          </p:nvSpPr>
          <p:spPr>
            <a:xfrm>
              <a:off x="0" y="2013350"/>
              <a:ext cx="2991696" cy="338554"/>
            </a:xfrm>
            <a:prstGeom prst="rect">
              <a:avLst/>
            </a:prstGeom>
            <a:noFill/>
          </p:spPr>
          <p:txBody>
            <a:bodyPr wrap="square" rtlCol="0">
              <a:spAutoFit/>
            </a:bodyPr>
            <a:lstStyle/>
            <a:p>
              <a:r>
                <a:rPr lang="en-US" altLang="zh-CN" sz="1600" b="1" dirty="0">
                  <a:latin typeface="Times New Roman" panose="02020603050405020304" pitchFamily="18" charset="0"/>
                  <a:cs typeface="Times New Roman" panose="02020603050405020304" pitchFamily="18" charset="0"/>
                </a:rPr>
                <a:t>B Trial design  in experiment 2</a:t>
              </a:r>
              <a:endParaRPr lang="zh-CN" altLang="en-US" sz="1600" b="1" dirty="0">
                <a:latin typeface="Times New Roman" panose="02020603050405020304" pitchFamily="18" charset="0"/>
                <a:cs typeface="Times New Roman" panose="02020603050405020304" pitchFamily="18" charset="0"/>
              </a:endParaRPr>
            </a:p>
          </p:txBody>
        </p:sp>
      </p:grpSp>
      <p:sp>
        <p:nvSpPr>
          <p:cNvPr id="2" name="文本框 1">
            <a:extLst>
              <a:ext uri="{FF2B5EF4-FFF2-40B4-BE49-F238E27FC236}">
                <a16:creationId xmlns:a16="http://schemas.microsoft.com/office/drawing/2014/main" id="{107C150D-E8A8-40A4-84C2-6656C05108F6}"/>
              </a:ext>
            </a:extLst>
          </p:cNvPr>
          <p:cNvSpPr txBox="1"/>
          <p:nvPr/>
        </p:nvSpPr>
        <p:spPr>
          <a:xfrm>
            <a:off x="180001" y="4846601"/>
            <a:ext cx="11958660" cy="1815882"/>
          </a:xfrm>
          <a:prstGeom prst="rect">
            <a:avLst/>
          </a:prstGeom>
          <a:noFill/>
        </p:spPr>
        <p:txBody>
          <a:bodyPr wrap="square" rtlCol="0" anchor="t" anchorCtr="0">
            <a:spAutoFit/>
          </a:bodyPr>
          <a:lstStyle/>
          <a:p>
            <a:r>
              <a:rPr lang="en-US" altLang="zh-CN" sz="1600" b="1" dirty="0">
                <a:latin typeface="Times New Roman" panose="02020603050405020304" pitchFamily="18" charset="0"/>
                <a:cs typeface="Times New Roman" panose="02020603050405020304" pitchFamily="18" charset="0"/>
              </a:rPr>
              <a:t>Figure 1. Illustrations of examples of trials for three experiments. </a:t>
            </a:r>
            <a:r>
              <a:rPr lang="en-US" altLang="zh-CN" sz="1600" dirty="0">
                <a:latin typeface="Times New Roman" panose="02020603050405020304" pitchFamily="18" charset="0"/>
                <a:cs typeface="Times New Roman" panose="02020603050405020304" pitchFamily="18" charset="0"/>
              </a:rPr>
              <a:t>The upper panel (A) illustrates each trial in experiment 1 is either a 4-sound sequence which consists of four tones of 50ms long with gaps of 200ms between each tone, or a 3-sound sequence which contains three 50-ms long tones with 200ms long gaps. Intervals between trials are random selected between 1.5 second to 2 second. The middle panel (B) illustrates trials in experiment 2 are same as that of experiment 1, except the  intervals between trials are ranging from 2.3s to 2.5s. The bottom panel (C) illustrate each  trial in experiment 3 is either a 4-tactile-stimulus sequence which consists of four tactile stimuli of 210ms long with gaps of 210ms between each tactile stimulus, or a 3-tactile-stimulus sequence which contains three 150-ms long tones with 210ms long gaps. Intervals between trials vary between 1.5 second to 2 second.</a:t>
            </a:r>
            <a:endParaRPr lang="zh-CN" altLang="en-US"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621022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a:extLst>
              <a:ext uri="{FF2B5EF4-FFF2-40B4-BE49-F238E27FC236}">
                <a16:creationId xmlns:a16="http://schemas.microsoft.com/office/drawing/2014/main" id="{E7D9FD08-A4CE-4732-B423-73F34B91FB73}"/>
              </a:ext>
            </a:extLst>
          </p:cNvPr>
          <p:cNvSpPr/>
          <p:nvPr/>
        </p:nvSpPr>
        <p:spPr>
          <a:xfrm>
            <a:off x="7886980" y="264545"/>
            <a:ext cx="4068773" cy="338554"/>
          </a:xfrm>
          <a:prstGeom prst="rect">
            <a:avLst/>
          </a:prstGeom>
        </p:spPr>
        <p:txBody>
          <a:bodyPr wrap="square">
            <a:spAutoFit/>
          </a:bodyPr>
          <a:lstStyle/>
          <a:p>
            <a:r>
              <a:rPr lang="en-US" altLang="zh-CN" sz="1600" b="1" dirty="0">
                <a:latin typeface="Times New Roman" panose="02020603050405020304" pitchFamily="18" charset="0"/>
                <a:cs typeface="Times New Roman" panose="02020603050405020304" pitchFamily="18" charset="0"/>
              </a:rPr>
              <a:t>Figure 10. Decoding results for experiment 2</a:t>
            </a:r>
            <a:endParaRPr lang="zh-CN" altLang="en-US" sz="1600" b="1" dirty="0">
              <a:latin typeface="Times New Roman" panose="02020603050405020304" pitchFamily="18" charset="0"/>
              <a:cs typeface="Times New Roman" panose="02020603050405020304" pitchFamily="18" charset="0"/>
            </a:endParaRPr>
          </a:p>
        </p:txBody>
      </p:sp>
      <p:grpSp>
        <p:nvGrpSpPr>
          <p:cNvPr id="2" name="组合 1">
            <a:extLst>
              <a:ext uri="{FF2B5EF4-FFF2-40B4-BE49-F238E27FC236}">
                <a16:creationId xmlns:a16="http://schemas.microsoft.com/office/drawing/2014/main" id="{4BB2F296-3209-4D26-9053-A84E4733C8DA}"/>
              </a:ext>
            </a:extLst>
          </p:cNvPr>
          <p:cNvGrpSpPr/>
          <p:nvPr/>
        </p:nvGrpSpPr>
        <p:grpSpPr>
          <a:xfrm>
            <a:off x="55233" y="168911"/>
            <a:ext cx="7886980" cy="5929277"/>
            <a:chOff x="-55233" y="432798"/>
            <a:chExt cx="7886980" cy="5929277"/>
          </a:xfrm>
        </p:grpSpPr>
        <p:grpSp>
          <p:nvGrpSpPr>
            <p:cNvPr id="15" name="组合 14">
              <a:extLst>
                <a:ext uri="{FF2B5EF4-FFF2-40B4-BE49-F238E27FC236}">
                  <a16:creationId xmlns:a16="http://schemas.microsoft.com/office/drawing/2014/main" id="{10FDDB24-B973-485F-9556-0715D9A8D07F}"/>
                </a:ext>
              </a:extLst>
            </p:cNvPr>
            <p:cNvGrpSpPr/>
            <p:nvPr/>
          </p:nvGrpSpPr>
          <p:grpSpPr>
            <a:xfrm>
              <a:off x="148819" y="602075"/>
              <a:ext cx="7682928" cy="5760000"/>
              <a:chOff x="355820" y="483527"/>
              <a:chExt cx="7682928" cy="5760000"/>
            </a:xfrm>
          </p:grpSpPr>
          <p:pic>
            <p:nvPicPr>
              <p:cNvPr id="4" name="图片 3">
                <a:extLst>
                  <a:ext uri="{FF2B5EF4-FFF2-40B4-BE49-F238E27FC236}">
                    <a16:creationId xmlns:a16="http://schemas.microsoft.com/office/drawing/2014/main" id="{FF1AAA1D-2CB2-4C0E-96DF-0B0F220A8F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5820" y="483527"/>
                <a:ext cx="3841464" cy="2880000"/>
              </a:xfrm>
              <a:prstGeom prst="rect">
                <a:avLst/>
              </a:prstGeom>
            </p:spPr>
          </p:pic>
          <p:pic>
            <p:nvPicPr>
              <p:cNvPr id="7" name="图片 6">
                <a:extLst>
                  <a:ext uri="{FF2B5EF4-FFF2-40B4-BE49-F238E27FC236}">
                    <a16:creationId xmlns:a16="http://schemas.microsoft.com/office/drawing/2014/main" id="{8FC5F412-B29E-46AA-8D34-0C089CE9B3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97284" y="483527"/>
                <a:ext cx="3841464" cy="2880000"/>
              </a:xfrm>
              <a:prstGeom prst="rect">
                <a:avLst/>
              </a:prstGeom>
            </p:spPr>
          </p:pic>
          <p:pic>
            <p:nvPicPr>
              <p:cNvPr id="12" name="图片 11">
                <a:extLst>
                  <a:ext uri="{FF2B5EF4-FFF2-40B4-BE49-F238E27FC236}">
                    <a16:creationId xmlns:a16="http://schemas.microsoft.com/office/drawing/2014/main" id="{E67B1B82-CDDB-4070-9AED-054C23613D9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5820" y="3363527"/>
                <a:ext cx="3841464" cy="2880000"/>
              </a:xfrm>
              <a:prstGeom prst="rect">
                <a:avLst/>
              </a:prstGeom>
            </p:spPr>
          </p:pic>
          <p:pic>
            <p:nvPicPr>
              <p:cNvPr id="14" name="图片 13">
                <a:extLst>
                  <a:ext uri="{FF2B5EF4-FFF2-40B4-BE49-F238E27FC236}">
                    <a16:creationId xmlns:a16="http://schemas.microsoft.com/office/drawing/2014/main" id="{EA855A37-029A-4BF4-88F9-1FE5EE4B92C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97284" y="3363527"/>
                <a:ext cx="3841464" cy="2880000"/>
              </a:xfrm>
              <a:prstGeom prst="rect">
                <a:avLst/>
              </a:prstGeom>
            </p:spPr>
          </p:pic>
        </p:grpSp>
        <p:sp>
          <p:nvSpPr>
            <p:cNvPr id="8" name="文本框 7">
              <a:extLst>
                <a:ext uri="{FF2B5EF4-FFF2-40B4-BE49-F238E27FC236}">
                  <a16:creationId xmlns:a16="http://schemas.microsoft.com/office/drawing/2014/main" id="{A7EDFEB9-000A-4C81-A769-5D99D1AE922D}"/>
                </a:ext>
              </a:extLst>
            </p:cNvPr>
            <p:cNvSpPr txBox="1"/>
            <p:nvPr/>
          </p:nvSpPr>
          <p:spPr>
            <a:xfrm>
              <a:off x="-55233" y="436011"/>
              <a:ext cx="325256" cy="338554"/>
            </a:xfrm>
            <a:prstGeom prst="rect">
              <a:avLst/>
            </a:prstGeom>
            <a:noFill/>
          </p:spPr>
          <p:txBody>
            <a:bodyPr wrap="square" rtlCol="0">
              <a:spAutoFit/>
            </a:bodyPr>
            <a:lstStyle/>
            <a:p>
              <a:r>
                <a:rPr lang="en-US" altLang="zh-CN" sz="1600" b="1" dirty="0">
                  <a:latin typeface="Times New Roman" panose="02020603050405020304" pitchFamily="18" charset="0"/>
                  <a:cs typeface="Times New Roman" panose="02020603050405020304" pitchFamily="18" charset="0"/>
                </a:rPr>
                <a:t>A</a:t>
              </a:r>
              <a:endParaRPr lang="zh-CN" altLang="en-US" sz="1600" b="1" dirty="0">
                <a:latin typeface="Times New Roman" panose="02020603050405020304" pitchFamily="18" charset="0"/>
                <a:cs typeface="Times New Roman" panose="02020603050405020304" pitchFamily="18" charset="0"/>
              </a:endParaRPr>
            </a:p>
          </p:txBody>
        </p:sp>
        <p:sp>
          <p:nvSpPr>
            <p:cNvPr id="9" name="文本框 8">
              <a:extLst>
                <a:ext uri="{FF2B5EF4-FFF2-40B4-BE49-F238E27FC236}">
                  <a16:creationId xmlns:a16="http://schemas.microsoft.com/office/drawing/2014/main" id="{3E9E5C10-0BF9-4265-8533-DD8F9ACED3C9}"/>
                </a:ext>
              </a:extLst>
            </p:cNvPr>
            <p:cNvSpPr txBox="1"/>
            <p:nvPr/>
          </p:nvSpPr>
          <p:spPr>
            <a:xfrm>
              <a:off x="3734068" y="432798"/>
              <a:ext cx="325256" cy="338554"/>
            </a:xfrm>
            <a:prstGeom prst="rect">
              <a:avLst/>
            </a:prstGeom>
            <a:noFill/>
          </p:spPr>
          <p:txBody>
            <a:bodyPr wrap="square" rtlCol="0">
              <a:spAutoFit/>
            </a:bodyPr>
            <a:lstStyle/>
            <a:p>
              <a:r>
                <a:rPr lang="en-US" altLang="zh-CN" sz="1600" b="1" dirty="0">
                  <a:latin typeface="Times New Roman" panose="02020603050405020304" pitchFamily="18" charset="0"/>
                  <a:cs typeface="Times New Roman" panose="02020603050405020304" pitchFamily="18" charset="0"/>
                </a:rPr>
                <a:t>B</a:t>
              </a:r>
              <a:endParaRPr lang="zh-CN" altLang="en-US" sz="1600" b="1" dirty="0">
                <a:latin typeface="Times New Roman" panose="02020603050405020304" pitchFamily="18" charset="0"/>
                <a:cs typeface="Times New Roman" panose="02020603050405020304" pitchFamily="18" charset="0"/>
              </a:endParaRPr>
            </a:p>
          </p:txBody>
        </p:sp>
        <p:sp>
          <p:nvSpPr>
            <p:cNvPr id="10" name="文本框 9">
              <a:extLst>
                <a:ext uri="{FF2B5EF4-FFF2-40B4-BE49-F238E27FC236}">
                  <a16:creationId xmlns:a16="http://schemas.microsoft.com/office/drawing/2014/main" id="{AA006AB6-CB49-45D2-9DA2-73C928D6AD3B}"/>
                </a:ext>
              </a:extLst>
            </p:cNvPr>
            <p:cNvSpPr txBox="1"/>
            <p:nvPr/>
          </p:nvSpPr>
          <p:spPr>
            <a:xfrm>
              <a:off x="-13809" y="3337345"/>
              <a:ext cx="325256" cy="338554"/>
            </a:xfrm>
            <a:prstGeom prst="rect">
              <a:avLst/>
            </a:prstGeom>
            <a:noFill/>
          </p:spPr>
          <p:txBody>
            <a:bodyPr wrap="square" rtlCol="0">
              <a:spAutoFit/>
            </a:bodyPr>
            <a:lstStyle/>
            <a:p>
              <a:r>
                <a:rPr lang="en-US" altLang="zh-CN" sz="1600" b="1" dirty="0">
                  <a:latin typeface="Times New Roman" panose="02020603050405020304" pitchFamily="18" charset="0"/>
                  <a:cs typeface="Times New Roman" panose="02020603050405020304" pitchFamily="18" charset="0"/>
                </a:rPr>
                <a:t>C</a:t>
              </a:r>
              <a:endParaRPr lang="zh-CN" altLang="en-US" sz="1600" b="1" dirty="0">
                <a:latin typeface="Times New Roman" panose="02020603050405020304" pitchFamily="18" charset="0"/>
                <a:cs typeface="Times New Roman" panose="02020603050405020304" pitchFamily="18" charset="0"/>
              </a:endParaRPr>
            </a:p>
          </p:txBody>
        </p:sp>
        <p:sp>
          <p:nvSpPr>
            <p:cNvPr id="11" name="文本框 10">
              <a:extLst>
                <a:ext uri="{FF2B5EF4-FFF2-40B4-BE49-F238E27FC236}">
                  <a16:creationId xmlns:a16="http://schemas.microsoft.com/office/drawing/2014/main" id="{5DEAF21D-B637-47FA-9190-DD9BEE01B18F}"/>
                </a:ext>
              </a:extLst>
            </p:cNvPr>
            <p:cNvSpPr txBox="1"/>
            <p:nvPr/>
          </p:nvSpPr>
          <p:spPr>
            <a:xfrm>
              <a:off x="3775492" y="3334132"/>
              <a:ext cx="325256" cy="338554"/>
            </a:xfrm>
            <a:prstGeom prst="rect">
              <a:avLst/>
            </a:prstGeom>
            <a:noFill/>
          </p:spPr>
          <p:txBody>
            <a:bodyPr wrap="square" rtlCol="0">
              <a:spAutoFit/>
            </a:bodyPr>
            <a:lstStyle/>
            <a:p>
              <a:r>
                <a:rPr lang="en-US" altLang="zh-CN" sz="1600" b="1" dirty="0">
                  <a:latin typeface="Times New Roman" panose="02020603050405020304" pitchFamily="18" charset="0"/>
                  <a:cs typeface="Times New Roman" panose="02020603050405020304" pitchFamily="18" charset="0"/>
                </a:rPr>
                <a:t>D</a:t>
              </a:r>
              <a:endParaRPr lang="zh-CN" altLang="en-US" sz="1600" b="1" dirty="0">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28045624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a:extLst>
              <a:ext uri="{FF2B5EF4-FFF2-40B4-BE49-F238E27FC236}">
                <a16:creationId xmlns:a16="http://schemas.microsoft.com/office/drawing/2014/main" id="{E7D9FD08-A4CE-4732-B423-73F34B91FB73}"/>
              </a:ext>
            </a:extLst>
          </p:cNvPr>
          <p:cNvSpPr/>
          <p:nvPr/>
        </p:nvSpPr>
        <p:spPr>
          <a:xfrm>
            <a:off x="7882143" y="132456"/>
            <a:ext cx="4154690" cy="338554"/>
          </a:xfrm>
          <a:prstGeom prst="rect">
            <a:avLst/>
          </a:prstGeom>
        </p:spPr>
        <p:txBody>
          <a:bodyPr wrap="square">
            <a:spAutoFit/>
          </a:bodyPr>
          <a:lstStyle/>
          <a:p>
            <a:r>
              <a:rPr lang="en-US" altLang="zh-CN" sz="1600" b="1" dirty="0">
                <a:latin typeface="Times New Roman" panose="02020603050405020304" pitchFamily="18" charset="0"/>
                <a:cs typeface="Times New Roman" panose="02020603050405020304" pitchFamily="18" charset="0"/>
              </a:rPr>
              <a:t>Figure 11. Decoding results for experiment 3</a:t>
            </a:r>
            <a:endParaRPr lang="zh-CN" altLang="en-US" sz="1600" b="1" dirty="0">
              <a:latin typeface="Times New Roman" panose="02020603050405020304" pitchFamily="18" charset="0"/>
              <a:cs typeface="Times New Roman" panose="02020603050405020304" pitchFamily="18" charset="0"/>
            </a:endParaRPr>
          </a:p>
        </p:txBody>
      </p:sp>
      <p:grpSp>
        <p:nvGrpSpPr>
          <p:cNvPr id="2" name="组合 1">
            <a:extLst>
              <a:ext uri="{FF2B5EF4-FFF2-40B4-BE49-F238E27FC236}">
                <a16:creationId xmlns:a16="http://schemas.microsoft.com/office/drawing/2014/main" id="{A17FA33C-7E82-437E-88CE-1019D616CD2D}"/>
              </a:ext>
            </a:extLst>
          </p:cNvPr>
          <p:cNvGrpSpPr/>
          <p:nvPr/>
        </p:nvGrpSpPr>
        <p:grpSpPr>
          <a:xfrm>
            <a:off x="47326" y="132456"/>
            <a:ext cx="7834817" cy="5929277"/>
            <a:chOff x="-55233" y="432798"/>
            <a:chExt cx="7834817" cy="5929277"/>
          </a:xfrm>
        </p:grpSpPr>
        <p:grpSp>
          <p:nvGrpSpPr>
            <p:cNvPr id="15" name="组合 14">
              <a:extLst>
                <a:ext uri="{FF2B5EF4-FFF2-40B4-BE49-F238E27FC236}">
                  <a16:creationId xmlns:a16="http://schemas.microsoft.com/office/drawing/2014/main" id="{B08EB813-E5F4-4907-AD6B-454E99C51F46}"/>
                </a:ext>
              </a:extLst>
            </p:cNvPr>
            <p:cNvGrpSpPr/>
            <p:nvPr/>
          </p:nvGrpSpPr>
          <p:grpSpPr>
            <a:xfrm>
              <a:off x="96656" y="602075"/>
              <a:ext cx="7682928" cy="5760000"/>
              <a:chOff x="326804" y="369332"/>
              <a:chExt cx="7682928" cy="5760000"/>
            </a:xfrm>
          </p:grpSpPr>
          <p:pic>
            <p:nvPicPr>
              <p:cNvPr id="4" name="图片 3">
                <a:extLst>
                  <a:ext uri="{FF2B5EF4-FFF2-40B4-BE49-F238E27FC236}">
                    <a16:creationId xmlns:a16="http://schemas.microsoft.com/office/drawing/2014/main" id="{5390405B-8FA4-4881-8BE1-943602F3CC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0343" y="369332"/>
                <a:ext cx="3841464" cy="2880000"/>
              </a:xfrm>
              <a:prstGeom prst="rect">
                <a:avLst/>
              </a:prstGeom>
            </p:spPr>
          </p:pic>
          <p:pic>
            <p:nvPicPr>
              <p:cNvPr id="7" name="图片 6">
                <a:extLst>
                  <a:ext uri="{FF2B5EF4-FFF2-40B4-BE49-F238E27FC236}">
                    <a16:creationId xmlns:a16="http://schemas.microsoft.com/office/drawing/2014/main" id="{09D231A8-A789-407A-A97B-04B2F1A9E8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68268" y="369332"/>
                <a:ext cx="3841464" cy="2880000"/>
              </a:xfrm>
              <a:prstGeom prst="rect">
                <a:avLst/>
              </a:prstGeom>
            </p:spPr>
          </p:pic>
          <p:pic>
            <p:nvPicPr>
              <p:cNvPr id="12" name="图片 11">
                <a:extLst>
                  <a:ext uri="{FF2B5EF4-FFF2-40B4-BE49-F238E27FC236}">
                    <a16:creationId xmlns:a16="http://schemas.microsoft.com/office/drawing/2014/main" id="{383C3A38-F2CB-449F-AA88-561EE5099D0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6804" y="3249332"/>
                <a:ext cx="3841464" cy="2880000"/>
              </a:xfrm>
              <a:prstGeom prst="rect">
                <a:avLst/>
              </a:prstGeom>
            </p:spPr>
          </p:pic>
          <p:pic>
            <p:nvPicPr>
              <p:cNvPr id="14" name="图片 13">
                <a:extLst>
                  <a:ext uri="{FF2B5EF4-FFF2-40B4-BE49-F238E27FC236}">
                    <a16:creationId xmlns:a16="http://schemas.microsoft.com/office/drawing/2014/main" id="{3A0361E9-DD2A-40B5-9605-ED2EA93C57C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66499" y="3249332"/>
                <a:ext cx="3841464" cy="2880000"/>
              </a:xfrm>
              <a:prstGeom prst="rect">
                <a:avLst/>
              </a:prstGeom>
            </p:spPr>
          </p:pic>
        </p:grpSp>
        <p:sp>
          <p:nvSpPr>
            <p:cNvPr id="8" name="文本框 7">
              <a:extLst>
                <a:ext uri="{FF2B5EF4-FFF2-40B4-BE49-F238E27FC236}">
                  <a16:creationId xmlns:a16="http://schemas.microsoft.com/office/drawing/2014/main" id="{C6EB02ED-D60D-4FE6-A3A7-6DD94620D443}"/>
                </a:ext>
              </a:extLst>
            </p:cNvPr>
            <p:cNvSpPr txBox="1"/>
            <p:nvPr/>
          </p:nvSpPr>
          <p:spPr>
            <a:xfrm>
              <a:off x="-55233" y="436011"/>
              <a:ext cx="325256" cy="338554"/>
            </a:xfrm>
            <a:prstGeom prst="rect">
              <a:avLst/>
            </a:prstGeom>
            <a:noFill/>
          </p:spPr>
          <p:txBody>
            <a:bodyPr wrap="square" rtlCol="0">
              <a:spAutoFit/>
            </a:bodyPr>
            <a:lstStyle/>
            <a:p>
              <a:r>
                <a:rPr lang="en-US" altLang="zh-CN" sz="1600" b="1" dirty="0">
                  <a:latin typeface="Times New Roman" panose="02020603050405020304" pitchFamily="18" charset="0"/>
                  <a:cs typeface="Times New Roman" panose="02020603050405020304" pitchFamily="18" charset="0"/>
                </a:rPr>
                <a:t>A</a:t>
              </a:r>
              <a:endParaRPr lang="zh-CN" altLang="en-US" sz="1600" b="1" dirty="0">
                <a:latin typeface="Times New Roman" panose="02020603050405020304" pitchFamily="18" charset="0"/>
                <a:cs typeface="Times New Roman" panose="02020603050405020304" pitchFamily="18" charset="0"/>
              </a:endParaRPr>
            </a:p>
          </p:txBody>
        </p:sp>
        <p:sp>
          <p:nvSpPr>
            <p:cNvPr id="9" name="文本框 8">
              <a:extLst>
                <a:ext uri="{FF2B5EF4-FFF2-40B4-BE49-F238E27FC236}">
                  <a16:creationId xmlns:a16="http://schemas.microsoft.com/office/drawing/2014/main" id="{201DB9C6-5AC1-4431-849D-0D495B6F9097}"/>
                </a:ext>
              </a:extLst>
            </p:cNvPr>
            <p:cNvSpPr txBox="1"/>
            <p:nvPr/>
          </p:nvSpPr>
          <p:spPr>
            <a:xfrm>
              <a:off x="3734068" y="432798"/>
              <a:ext cx="325256" cy="338554"/>
            </a:xfrm>
            <a:prstGeom prst="rect">
              <a:avLst/>
            </a:prstGeom>
            <a:noFill/>
          </p:spPr>
          <p:txBody>
            <a:bodyPr wrap="square" rtlCol="0">
              <a:spAutoFit/>
            </a:bodyPr>
            <a:lstStyle/>
            <a:p>
              <a:r>
                <a:rPr lang="en-US" altLang="zh-CN" sz="1600" b="1" dirty="0">
                  <a:latin typeface="Times New Roman" panose="02020603050405020304" pitchFamily="18" charset="0"/>
                  <a:cs typeface="Times New Roman" panose="02020603050405020304" pitchFamily="18" charset="0"/>
                </a:rPr>
                <a:t>B</a:t>
              </a:r>
              <a:endParaRPr lang="zh-CN" altLang="en-US" sz="1600" b="1" dirty="0">
                <a:latin typeface="Times New Roman" panose="02020603050405020304" pitchFamily="18" charset="0"/>
                <a:cs typeface="Times New Roman" panose="02020603050405020304" pitchFamily="18" charset="0"/>
              </a:endParaRPr>
            </a:p>
          </p:txBody>
        </p:sp>
        <p:sp>
          <p:nvSpPr>
            <p:cNvPr id="10" name="文本框 9">
              <a:extLst>
                <a:ext uri="{FF2B5EF4-FFF2-40B4-BE49-F238E27FC236}">
                  <a16:creationId xmlns:a16="http://schemas.microsoft.com/office/drawing/2014/main" id="{46F0FFCF-7B9A-48DE-8B4B-77BDED02B12B}"/>
                </a:ext>
              </a:extLst>
            </p:cNvPr>
            <p:cNvSpPr txBox="1"/>
            <p:nvPr/>
          </p:nvSpPr>
          <p:spPr>
            <a:xfrm>
              <a:off x="-13809" y="3337345"/>
              <a:ext cx="325256" cy="338554"/>
            </a:xfrm>
            <a:prstGeom prst="rect">
              <a:avLst/>
            </a:prstGeom>
            <a:noFill/>
          </p:spPr>
          <p:txBody>
            <a:bodyPr wrap="square" rtlCol="0">
              <a:spAutoFit/>
            </a:bodyPr>
            <a:lstStyle/>
            <a:p>
              <a:r>
                <a:rPr lang="en-US" altLang="zh-CN" sz="1600" b="1" dirty="0">
                  <a:latin typeface="Times New Roman" panose="02020603050405020304" pitchFamily="18" charset="0"/>
                  <a:cs typeface="Times New Roman" panose="02020603050405020304" pitchFamily="18" charset="0"/>
                </a:rPr>
                <a:t>C</a:t>
              </a:r>
              <a:endParaRPr lang="zh-CN" altLang="en-US" sz="1600" b="1" dirty="0">
                <a:latin typeface="Times New Roman" panose="02020603050405020304" pitchFamily="18" charset="0"/>
                <a:cs typeface="Times New Roman" panose="02020603050405020304" pitchFamily="18" charset="0"/>
              </a:endParaRPr>
            </a:p>
          </p:txBody>
        </p:sp>
        <p:sp>
          <p:nvSpPr>
            <p:cNvPr id="11" name="文本框 10">
              <a:extLst>
                <a:ext uri="{FF2B5EF4-FFF2-40B4-BE49-F238E27FC236}">
                  <a16:creationId xmlns:a16="http://schemas.microsoft.com/office/drawing/2014/main" id="{DBD06F1F-ABEE-49B9-8742-3BD078B8E587}"/>
                </a:ext>
              </a:extLst>
            </p:cNvPr>
            <p:cNvSpPr txBox="1"/>
            <p:nvPr/>
          </p:nvSpPr>
          <p:spPr>
            <a:xfrm>
              <a:off x="3775492" y="3334132"/>
              <a:ext cx="325256" cy="338554"/>
            </a:xfrm>
            <a:prstGeom prst="rect">
              <a:avLst/>
            </a:prstGeom>
            <a:noFill/>
          </p:spPr>
          <p:txBody>
            <a:bodyPr wrap="square" rtlCol="0">
              <a:spAutoFit/>
            </a:bodyPr>
            <a:lstStyle/>
            <a:p>
              <a:r>
                <a:rPr lang="en-US" altLang="zh-CN" sz="1600" b="1" dirty="0">
                  <a:latin typeface="Times New Roman" panose="02020603050405020304" pitchFamily="18" charset="0"/>
                  <a:cs typeface="Times New Roman" panose="02020603050405020304" pitchFamily="18" charset="0"/>
                </a:rPr>
                <a:t>D</a:t>
              </a:r>
              <a:endParaRPr lang="zh-CN" altLang="en-US" sz="1600" b="1" dirty="0">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23726266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A20A38D9-EE46-4714-B5E4-64A2ECEB73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671" y="156509"/>
            <a:ext cx="5333559" cy="3998645"/>
          </a:xfrm>
          <a:prstGeom prst="rect">
            <a:avLst/>
          </a:prstGeom>
        </p:spPr>
      </p:pic>
      <p:sp>
        <p:nvSpPr>
          <p:cNvPr id="10" name="文本框 9">
            <a:extLst>
              <a:ext uri="{FF2B5EF4-FFF2-40B4-BE49-F238E27FC236}">
                <a16:creationId xmlns:a16="http://schemas.microsoft.com/office/drawing/2014/main" id="{97981B9C-C165-4FFA-A4AC-74F0C0D2CD41}"/>
              </a:ext>
            </a:extLst>
          </p:cNvPr>
          <p:cNvSpPr txBox="1"/>
          <p:nvPr/>
        </p:nvSpPr>
        <p:spPr>
          <a:xfrm>
            <a:off x="89671" y="4413377"/>
            <a:ext cx="9389476" cy="338554"/>
          </a:xfrm>
          <a:prstGeom prst="rect">
            <a:avLst/>
          </a:prstGeom>
          <a:noFill/>
        </p:spPr>
        <p:txBody>
          <a:bodyPr wrap="square" rtlCol="0" anchor="t" anchorCtr="0">
            <a:spAutoFit/>
          </a:bodyPr>
          <a:lstStyle/>
          <a:p>
            <a:r>
              <a:rPr lang="en-US" altLang="zh-CN" sz="1600" b="1" dirty="0">
                <a:latin typeface="Times New Roman" panose="02020603050405020304" pitchFamily="18" charset="0"/>
                <a:cs typeface="Times New Roman" panose="02020603050405020304" pitchFamily="18" charset="0"/>
              </a:rPr>
              <a:t>Figure 12. Spatial correlation matrix of beta values for four condition decoding across three experiments. </a:t>
            </a:r>
            <a:endParaRPr lang="en-US" altLang="zh-CN"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7498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a:extLst>
              <a:ext uri="{FF2B5EF4-FFF2-40B4-BE49-F238E27FC236}">
                <a16:creationId xmlns:a16="http://schemas.microsoft.com/office/drawing/2014/main" id="{0FF627CB-A8FA-433B-BA8A-CE5F8BC716F7}"/>
              </a:ext>
            </a:extLst>
          </p:cNvPr>
          <p:cNvSpPr/>
          <p:nvPr/>
        </p:nvSpPr>
        <p:spPr>
          <a:xfrm>
            <a:off x="6096000" y="133909"/>
            <a:ext cx="5828021" cy="584775"/>
          </a:xfrm>
          <a:prstGeom prst="rect">
            <a:avLst/>
          </a:prstGeom>
        </p:spPr>
        <p:txBody>
          <a:bodyPr wrap="square">
            <a:spAutoFit/>
          </a:bodyPr>
          <a:lstStyle/>
          <a:p>
            <a:r>
              <a:rPr lang="en-US" altLang="zh-CN" sz="1600" b="1" dirty="0">
                <a:latin typeface="Times New Roman" panose="02020603050405020304" pitchFamily="18" charset="0"/>
                <a:cs typeface="Times New Roman" panose="02020603050405020304" pitchFamily="18" charset="0"/>
              </a:rPr>
              <a:t>Figure 13. Pupil dilation as a marker for four kinds of deviant detections.</a:t>
            </a:r>
            <a:endParaRPr lang="en-US" altLang="zh-CN" sz="1600" dirty="0">
              <a:latin typeface="Times New Roman" panose="02020603050405020304" pitchFamily="18" charset="0"/>
              <a:cs typeface="Times New Roman" panose="02020603050405020304" pitchFamily="18" charset="0"/>
            </a:endParaRPr>
          </a:p>
        </p:txBody>
      </p:sp>
      <p:grpSp>
        <p:nvGrpSpPr>
          <p:cNvPr id="2" name="组合 1">
            <a:extLst>
              <a:ext uri="{FF2B5EF4-FFF2-40B4-BE49-F238E27FC236}">
                <a16:creationId xmlns:a16="http://schemas.microsoft.com/office/drawing/2014/main" id="{E4B6C394-B070-4DB9-B3E6-B24C77569F92}"/>
              </a:ext>
            </a:extLst>
          </p:cNvPr>
          <p:cNvGrpSpPr/>
          <p:nvPr/>
        </p:nvGrpSpPr>
        <p:grpSpPr>
          <a:xfrm>
            <a:off x="59600" y="-2206"/>
            <a:ext cx="6175504" cy="5421101"/>
            <a:chOff x="59600" y="-2206"/>
            <a:chExt cx="6175504" cy="5421101"/>
          </a:xfrm>
        </p:grpSpPr>
        <p:grpSp>
          <p:nvGrpSpPr>
            <p:cNvPr id="12" name="组合 11">
              <a:extLst>
                <a:ext uri="{FF2B5EF4-FFF2-40B4-BE49-F238E27FC236}">
                  <a16:creationId xmlns:a16="http://schemas.microsoft.com/office/drawing/2014/main" id="{710F5DC0-4B7F-458F-A309-AB414F1B9D92}"/>
                </a:ext>
              </a:extLst>
            </p:cNvPr>
            <p:cNvGrpSpPr/>
            <p:nvPr/>
          </p:nvGrpSpPr>
          <p:grpSpPr>
            <a:xfrm>
              <a:off x="177971" y="133909"/>
              <a:ext cx="6057133" cy="5284986"/>
              <a:chOff x="272553" y="142260"/>
              <a:chExt cx="7682928" cy="5760001"/>
            </a:xfrm>
          </p:grpSpPr>
          <p:pic>
            <p:nvPicPr>
              <p:cNvPr id="4" name="图片 3">
                <a:extLst>
                  <a:ext uri="{FF2B5EF4-FFF2-40B4-BE49-F238E27FC236}">
                    <a16:creationId xmlns:a16="http://schemas.microsoft.com/office/drawing/2014/main" id="{34C83DA4-47CD-4FB5-8003-9FE3AF899AF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14017" y="142260"/>
                <a:ext cx="3841464" cy="2880000"/>
              </a:xfrm>
              <a:prstGeom prst="rect">
                <a:avLst/>
              </a:prstGeom>
            </p:spPr>
          </p:pic>
          <p:pic>
            <p:nvPicPr>
              <p:cNvPr id="6" name="图片 5">
                <a:extLst>
                  <a:ext uri="{FF2B5EF4-FFF2-40B4-BE49-F238E27FC236}">
                    <a16:creationId xmlns:a16="http://schemas.microsoft.com/office/drawing/2014/main" id="{B451141A-5FDD-4390-A82D-F0B570165F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2553" y="142260"/>
                <a:ext cx="3841464" cy="2880000"/>
              </a:xfrm>
              <a:prstGeom prst="rect">
                <a:avLst/>
              </a:prstGeom>
            </p:spPr>
          </p:pic>
          <p:pic>
            <p:nvPicPr>
              <p:cNvPr id="8" name="图片 7">
                <a:extLst>
                  <a:ext uri="{FF2B5EF4-FFF2-40B4-BE49-F238E27FC236}">
                    <a16:creationId xmlns:a16="http://schemas.microsoft.com/office/drawing/2014/main" id="{5E331315-FF19-4485-9144-0529702229B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2553" y="3022260"/>
                <a:ext cx="3841464" cy="2880000"/>
              </a:xfrm>
              <a:prstGeom prst="rect">
                <a:avLst/>
              </a:prstGeom>
            </p:spPr>
          </p:pic>
          <p:pic>
            <p:nvPicPr>
              <p:cNvPr id="11" name="图片 10">
                <a:extLst>
                  <a:ext uri="{FF2B5EF4-FFF2-40B4-BE49-F238E27FC236}">
                    <a16:creationId xmlns:a16="http://schemas.microsoft.com/office/drawing/2014/main" id="{49AD175C-E2AF-482C-9ECA-3C636E51C69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14017" y="3022260"/>
                <a:ext cx="3841464" cy="2880001"/>
              </a:xfrm>
              <a:prstGeom prst="rect">
                <a:avLst/>
              </a:prstGeom>
            </p:spPr>
          </p:pic>
        </p:grpSp>
        <p:sp>
          <p:nvSpPr>
            <p:cNvPr id="9" name="文本框 8">
              <a:extLst>
                <a:ext uri="{FF2B5EF4-FFF2-40B4-BE49-F238E27FC236}">
                  <a16:creationId xmlns:a16="http://schemas.microsoft.com/office/drawing/2014/main" id="{2D48E97C-94B3-4127-A35C-B422DBFAA37C}"/>
                </a:ext>
              </a:extLst>
            </p:cNvPr>
            <p:cNvSpPr txBox="1"/>
            <p:nvPr/>
          </p:nvSpPr>
          <p:spPr>
            <a:xfrm>
              <a:off x="59600" y="23445"/>
              <a:ext cx="325256" cy="338554"/>
            </a:xfrm>
            <a:prstGeom prst="rect">
              <a:avLst/>
            </a:prstGeom>
            <a:noFill/>
          </p:spPr>
          <p:txBody>
            <a:bodyPr wrap="square" rtlCol="0">
              <a:spAutoFit/>
            </a:bodyPr>
            <a:lstStyle/>
            <a:p>
              <a:r>
                <a:rPr lang="en-US" altLang="zh-CN" sz="1600" b="1" dirty="0">
                  <a:latin typeface="Times New Roman" panose="02020603050405020304" pitchFamily="18" charset="0"/>
                  <a:cs typeface="Times New Roman" panose="02020603050405020304" pitchFamily="18" charset="0"/>
                </a:rPr>
                <a:t>A</a:t>
              </a:r>
              <a:endParaRPr lang="zh-CN" altLang="en-US" sz="1600" b="1" dirty="0">
                <a:latin typeface="Times New Roman" panose="02020603050405020304" pitchFamily="18" charset="0"/>
                <a:cs typeface="Times New Roman" panose="02020603050405020304" pitchFamily="18" charset="0"/>
              </a:endParaRPr>
            </a:p>
          </p:txBody>
        </p:sp>
        <p:sp>
          <p:nvSpPr>
            <p:cNvPr id="10" name="文本框 9">
              <a:extLst>
                <a:ext uri="{FF2B5EF4-FFF2-40B4-BE49-F238E27FC236}">
                  <a16:creationId xmlns:a16="http://schemas.microsoft.com/office/drawing/2014/main" id="{A0601B83-440C-4ED2-837E-CCD6C8571084}"/>
                </a:ext>
              </a:extLst>
            </p:cNvPr>
            <p:cNvSpPr txBox="1"/>
            <p:nvPr/>
          </p:nvSpPr>
          <p:spPr>
            <a:xfrm>
              <a:off x="3111690" y="-2206"/>
              <a:ext cx="325256" cy="338554"/>
            </a:xfrm>
            <a:prstGeom prst="rect">
              <a:avLst/>
            </a:prstGeom>
            <a:noFill/>
          </p:spPr>
          <p:txBody>
            <a:bodyPr wrap="square" rtlCol="0">
              <a:spAutoFit/>
            </a:bodyPr>
            <a:lstStyle/>
            <a:p>
              <a:r>
                <a:rPr lang="en-US" altLang="zh-CN" sz="1600" b="1" dirty="0">
                  <a:latin typeface="Times New Roman" panose="02020603050405020304" pitchFamily="18" charset="0"/>
                  <a:cs typeface="Times New Roman" panose="02020603050405020304" pitchFamily="18" charset="0"/>
                </a:rPr>
                <a:t>B</a:t>
              </a:r>
              <a:endParaRPr lang="zh-CN" altLang="en-US" sz="1600" b="1" dirty="0">
                <a:latin typeface="Times New Roman" panose="02020603050405020304" pitchFamily="18" charset="0"/>
                <a:cs typeface="Times New Roman" panose="02020603050405020304" pitchFamily="18" charset="0"/>
              </a:endParaRPr>
            </a:p>
          </p:txBody>
        </p:sp>
        <p:sp>
          <p:nvSpPr>
            <p:cNvPr id="14" name="文本框 13">
              <a:extLst>
                <a:ext uri="{FF2B5EF4-FFF2-40B4-BE49-F238E27FC236}">
                  <a16:creationId xmlns:a16="http://schemas.microsoft.com/office/drawing/2014/main" id="{93142423-211F-4977-82A4-36395F38D011}"/>
                </a:ext>
              </a:extLst>
            </p:cNvPr>
            <p:cNvSpPr txBox="1"/>
            <p:nvPr/>
          </p:nvSpPr>
          <p:spPr>
            <a:xfrm>
              <a:off x="59600" y="2607125"/>
              <a:ext cx="325256" cy="338554"/>
            </a:xfrm>
            <a:prstGeom prst="rect">
              <a:avLst/>
            </a:prstGeom>
            <a:noFill/>
          </p:spPr>
          <p:txBody>
            <a:bodyPr wrap="square" rtlCol="0">
              <a:spAutoFit/>
            </a:bodyPr>
            <a:lstStyle/>
            <a:p>
              <a:r>
                <a:rPr lang="en-US" altLang="zh-CN" sz="1600" b="1" dirty="0">
                  <a:latin typeface="Times New Roman" panose="02020603050405020304" pitchFamily="18" charset="0"/>
                  <a:cs typeface="Times New Roman" panose="02020603050405020304" pitchFamily="18" charset="0"/>
                </a:rPr>
                <a:t>C</a:t>
              </a:r>
              <a:endParaRPr lang="zh-CN" altLang="en-US" sz="1600" b="1" dirty="0">
                <a:latin typeface="Times New Roman" panose="02020603050405020304" pitchFamily="18" charset="0"/>
                <a:cs typeface="Times New Roman" panose="02020603050405020304" pitchFamily="18" charset="0"/>
              </a:endParaRPr>
            </a:p>
          </p:txBody>
        </p:sp>
        <p:sp>
          <p:nvSpPr>
            <p:cNvPr id="15" name="文本框 14">
              <a:extLst>
                <a:ext uri="{FF2B5EF4-FFF2-40B4-BE49-F238E27FC236}">
                  <a16:creationId xmlns:a16="http://schemas.microsoft.com/office/drawing/2014/main" id="{454487AE-BCB4-449C-9EA6-303045FB8B09}"/>
                </a:ext>
              </a:extLst>
            </p:cNvPr>
            <p:cNvSpPr txBox="1"/>
            <p:nvPr/>
          </p:nvSpPr>
          <p:spPr>
            <a:xfrm>
              <a:off x="3111690" y="2581474"/>
              <a:ext cx="325256" cy="338554"/>
            </a:xfrm>
            <a:prstGeom prst="rect">
              <a:avLst/>
            </a:prstGeom>
            <a:noFill/>
          </p:spPr>
          <p:txBody>
            <a:bodyPr wrap="square" rtlCol="0">
              <a:spAutoFit/>
            </a:bodyPr>
            <a:lstStyle/>
            <a:p>
              <a:r>
                <a:rPr lang="en-US" altLang="zh-CN" sz="1600" b="1" dirty="0">
                  <a:latin typeface="Times New Roman" panose="02020603050405020304" pitchFamily="18" charset="0"/>
                  <a:cs typeface="Times New Roman" panose="02020603050405020304" pitchFamily="18" charset="0"/>
                </a:rPr>
                <a:t>D</a:t>
              </a:r>
              <a:endParaRPr lang="zh-CN" altLang="en-US" sz="1600" b="1" dirty="0">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21303377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a:extLst>
              <a:ext uri="{FF2B5EF4-FFF2-40B4-BE49-F238E27FC236}">
                <a16:creationId xmlns:a16="http://schemas.microsoft.com/office/drawing/2014/main" id="{0FF627CB-A8FA-433B-BA8A-CE5F8BC716F7}"/>
              </a:ext>
            </a:extLst>
          </p:cNvPr>
          <p:cNvSpPr/>
          <p:nvPr/>
        </p:nvSpPr>
        <p:spPr>
          <a:xfrm>
            <a:off x="6314882" y="282854"/>
            <a:ext cx="5793035" cy="584775"/>
          </a:xfrm>
          <a:prstGeom prst="rect">
            <a:avLst/>
          </a:prstGeom>
        </p:spPr>
        <p:txBody>
          <a:bodyPr wrap="square">
            <a:spAutoFit/>
          </a:bodyPr>
          <a:lstStyle/>
          <a:p>
            <a:r>
              <a:rPr lang="en-US" altLang="zh-CN" sz="1600" b="1" dirty="0">
                <a:latin typeface="Times New Roman" panose="02020603050405020304" pitchFamily="18" charset="0"/>
                <a:cs typeface="Times New Roman" panose="02020603050405020304" pitchFamily="18" charset="0"/>
              </a:rPr>
              <a:t>Figure 14. Cross Correlation between ERP difference and Pupil size difference in four condition comparisons</a:t>
            </a:r>
            <a:endParaRPr lang="en-US" altLang="zh-CN" sz="1600" dirty="0">
              <a:latin typeface="Times New Roman" panose="02020603050405020304" pitchFamily="18" charset="0"/>
              <a:cs typeface="Times New Roman" panose="02020603050405020304" pitchFamily="18" charset="0"/>
            </a:endParaRPr>
          </a:p>
        </p:txBody>
      </p:sp>
      <p:grpSp>
        <p:nvGrpSpPr>
          <p:cNvPr id="2" name="组合 1">
            <a:extLst>
              <a:ext uri="{FF2B5EF4-FFF2-40B4-BE49-F238E27FC236}">
                <a16:creationId xmlns:a16="http://schemas.microsoft.com/office/drawing/2014/main" id="{468F1617-4D6A-428F-95C6-83F8F468711F}"/>
              </a:ext>
            </a:extLst>
          </p:cNvPr>
          <p:cNvGrpSpPr/>
          <p:nvPr/>
        </p:nvGrpSpPr>
        <p:grpSpPr>
          <a:xfrm>
            <a:off x="84083" y="114396"/>
            <a:ext cx="6255283" cy="5396552"/>
            <a:chOff x="59600" y="-2206"/>
            <a:chExt cx="6255283" cy="5396552"/>
          </a:xfrm>
        </p:grpSpPr>
        <p:grpSp>
          <p:nvGrpSpPr>
            <p:cNvPr id="16" name="组合 15">
              <a:extLst>
                <a:ext uri="{FF2B5EF4-FFF2-40B4-BE49-F238E27FC236}">
                  <a16:creationId xmlns:a16="http://schemas.microsoft.com/office/drawing/2014/main" id="{2E16C59B-C8CA-474E-8322-44384B1D5336}"/>
                </a:ext>
              </a:extLst>
            </p:cNvPr>
            <p:cNvGrpSpPr/>
            <p:nvPr/>
          </p:nvGrpSpPr>
          <p:grpSpPr>
            <a:xfrm>
              <a:off x="202517" y="211898"/>
              <a:ext cx="6112366" cy="5182448"/>
              <a:chOff x="92053" y="211898"/>
              <a:chExt cx="7202746" cy="5400000"/>
            </a:xfrm>
          </p:grpSpPr>
          <p:pic>
            <p:nvPicPr>
              <p:cNvPr id="3" name="图片 2">
                <a:extLst>
                  <a:ext uri="{FF2B5EF4-FFF2-40B4-BE49-F238E27FC236}">
                    <a16:creationId xmlns:a16="http://schemas.microsoft.com/office/drawing/2014/main" id="{19784D47-620D-45F8-A39F-4073A624BD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053" y="211898"/>
                <a:ext cx="3601373" cy="2700000"/>
              </a:xfrm>
              <a:prstGeom prst="rect">
                <a:avLst/>
              </a:prstGeom>
            </p:spPr>
          </p:pic>
          <p:pic>
            <p:nvPicPr>
              <p:cNvPr id="7" name="图片 6">
                <a:extLst>
                  <a:ext uri="{FF2B5EF4-FFF2-40B4-BE49-F238E27FC236}">
                    <a16:creationId xmlns:a16="http://schemas.microsoft.com/office/drawing/2014/main" id="{96D8F46A-A319-4654-9391-EE4970D7C8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93426" y="211898"/>
                <a:ext cx="3601373" cy="2700000"/>
              </a:xfrm>
              <a:prstGeom prst="rect">
                <a:avLst/>
              </a:prstGeom>
            </p:spPr>
          </p:pic>
          <p:pic>
            <p:nvPicPr>
              <p:cNvPr id="10" name="图片 9">
                <a:extLst>
                  <a:ext uri="{FF2B5EF4-FFF2-40B4-BE49-F238E27FC236}">
                    <a16:creationId xmlns:a16="http://schemas.microsoft.com/office/drawing/2014/main" id="{58D33D17-0ED0-4A6D-97E2-6846DA54ED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053" y="2911898"/>
                <a:ext cx="3601373" cy="2700000"/>
              </a:xfrm>
              <a:prstGeom prst="rect">
                <a:avLst/>
              </a:prstGeom>
            </p:spPr>
          </p:pic>
          <p:pic>
            <p:nvPicPr>
              <p:cNvPr id="15" name="图片 14">
                <a:extLst>
                  <a:ext uri="{FF2B5EF4-FFF2-40B4-BE49-F238E27FC236}">
                    <a16:creationId xmlns:a16="http://schemas.microsoft.com/office/drawing/2014/main" id="{756A07A6-9C6C-4B5D-8FA8-1FDD165C6E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93425" y="2911898"/>
                <a:ext cx="3601373" cy="2700000"/>
              </a:xfrm>
              <a:prstGeom prst="rect">
                <a:avLst/>
              </a:prstGeom>
            </p:spPr>
          </p:pic>
        </p:grpSp>
        <p:sp>
          <p:nvSpPr>
            <p:cNvPr id="8" name="文本框 7">
              <a:extLst>
                <a:ext uri="{FF2B5EF4-FFF2-40B4-BE49-F238E27FC236}">
                  <a16:creationId xmlns:a16="http://schemas.microsoft.com/office/drawing/2014/main" id="{1874E7F9-6514-4761-BFB9-E4000A384634}"/>
                </a:ext>
              </a:extLst>
            </p:cNvPr>
            <p:cNvSpPr txBox="1"/>
            <p:nvPr/>
          </p:nvSpPr>
          <p:spPr>
            <a:xfrm>
              <a:off x="59600" y="23445"/>
              <a:ext cx="325256" cy="338554"/>
            </a:xfrm>
            <a:prstGeom prst="rect">
              <a:avLst/>
            </a:prstGeom>
            <a:noFill/>
          </p:spPr>
          <p:txBody>
            <a:bodyPr wrap="square" rtlCol="0">
              <a:spAutoFit/>
            </a:bodyPr>
            <a:lstStyle/>
            <a:p>
              <a:r>
                <a:rPr lang="en-US" altLang="zh-CN" sz="1600" b="1" dirty="0">
                  <a:latin typeface="Times New Roman" panose="02020603050405020304" pitchFamily="18" charset="0"/>
                  <a:cs typeface="Times New Roman" panose="02020603050405020304" pitchFamily="18" charset="0"/>
                </a:rPr>
                <a:t>A</a:t>
              </a:r>
              <a:endParaRPr lang="zh-CN" altLang="en-US" sz="1600" b="1" dirty="0">
                <a:latin typeface="Times New Roman" panose="02020603050405020304" pitchFamily="18" charset="0"/>
                <a:cs typeface="Times New Roman" panose="02020603050405020304" pitchFamily="18" charset="0"/>
              </a:endParaRPr>
            </a:p>
          </p:txBody>
        </p:sp>
        <p:sp>
          <p:nvSpPr>
            <p:cNvPr id="9" name="文本框 8">
              <a:extLst>
                <a:ext uri="{FF2B5EF4-FFF2-40B4-BE49-F238E27FC236}">
                  <a16:creationId xmlns:a16="http://schemas.microsoft.com/office/drawing/2014/main" id="{B03EF1B5-B201-49B4-97B8-BC49027E9E8F}"/>
                </a:ext>
              </a:extLst>
            </p:cNvPr>
            <p:cNvSpPr txBox="1"/>
            <p:nvPr/>
          </p:nvSpPr>
          <p:spPr>
            <a:xfrm>
              <a:off x="3111690" y="-2206"/>
              <a:ext cx="325256" cy="338554"/>
            </a:xfrm>
            <a:prstGeom prst="rect">
              <a:avLst/>
            </a:prstGeom>
            <a:noFill/>
          </p:spPr>
          <p:txBody>
            <a:bodyPr wrap="square" rtlCol="0">
              <a:spAutoFit/>
            </a:bodyPr>
            <a:lstStyle/>
            <a:p>
              <a:r>
                <a:rPr lang="en-US" altLang="zh-CN" sz="1600" b="1" dirty="0">
                  <a:latin typeface="Times New Roman" panose="02020603050405020304" pitchFamily="18" charset="0"/>
                  <a:cs typeface="Times New Roman" panose="02020603050405020304" pitchFamily="18" charset="0"/>
                </a:rPr>
                <a:t>B</a:t>
              </a:r>
              <a:endParaRPr lang="zh-CN" altLang="en-US" sz="1600" b="1" dirty="0">
                <a:latin typeface="Times New Roman" panose="02020603050405020304" pitchFamily="18" charset="0"/>
                <a:cs typeface="Times New Roman" panose="02020603050405020304" pitchFamily="18" charset="0"/>
              </a:endParaRPr>
            </a:p>
          </p:txBody>
        </p:sp>
        <p:sp>
          <p:nvSpPr>
            <p:cNvPr id="11" name="文本框 10">
              <a:extLst>
                <a:ext uri="{FF2B5EF4-FFF2-40B4-BE49-F238E27FC236}">
                  <a16:creationId xmlns:a16="http://schemas.microsoft.com/office/drawing/2014/main" id="{A065FAFA-8189-4235-B492-910D0A520905}"/>
                </a:ext>
              </a:extLst>
            </p:cNvPr>
            <p:cNvSpPr txBox="1"/>
            <p:nvPr/>
          </p:nvSpPr>
          <p:spPr>
            <a:xfrm>
              <a:off x="59600" y="2607125"/>
              <a:ext cx="325256" cy="338554"/>
            </a:xfrm>
            <a:prstGeom prst="rect">
              <a:avLst/>
            </a:prstGeom>
            <a:noFill/>
          </p:spPr>
          <p:txBody>
            <a:bodyPr wrap="square" rtlCol="0">
              <a:spAutoFit/>
            </a:bodyPr>
            <a:lstStyle/>
            <a:p>
              <a:r>
                <a:rPr lang="en-US" altLang="zh-CN" sz="1600" b="1" dirty="0">
                  <a:latin typeface="Times New Roman" panose="02020603050405020304" pitchFamily="18" charset="0"/>
                  <a:cs typeface="Times New Roman" panose="02020603050405020304" pitchFamily="18" charset="0"/>
                </a:rPr>
                <a:t>C</a:t>
              </a:r>
              <a:endParaRPr lang="zh-CN" altLang="en-US" sz="1600" b="1" dirty="0">
                <a:latin typeface="Times New Roman" panose="02020603050405020304" pitchFamily="18" charset="0"/>
                <a:cs typeface="Times New Roman" panose="02020603050405020304" pitchFamily="18" charset="0"/>
              </a:endParaRPr>
            </a:p>
          </p:txBody>
        </p:sp>
        <p:sp>
          <p:nvSpPr>
            <p:cNvPr id="12" name="文本框 11">
              <a:extLst>
                <a:ext uri="{FF2B5EF4-FFF2-40B4-BE49-F238E27FC236}">
                  <a16:creationId xmlns:a16="http://schemas.microsoft.com/office/drawing/2014/main" id="{722BA0DE-964A-4C07-82F7-F433A9A54355}"/>
                </a:ext>
              </a:extLst>
            </p:cNvPr>
            <p:cNvSpPr txBox="1"/>
            <p:nvPr/>
          </p:nvSpPr>
          <p:spPr>
            <a:xfrm>
              <a:off x="3111690" y="2581474"/>
              <a:ext cx="325256" cy="338554"/>
            </a:xfrm>
            <a:prstGeom prst="rect">
              <a:avLst/>
            </a:prstGeom>
            <a:noFill/>
          </p:spPr>
          <p:txBody>
            <a:bodyPr wrap="square" rtlCol="0">
              <a:spAutoFit/>
            </a:bodyPr>
            <a:lstStyle/>
            <a:p>
              <a:r>
                <a:rPr lang="en-US" altLang="zh-CN" sz="1600" b="1" dirty="0">
                  <a:latin typeface="Times New Roman" panose="02020603050405020304" pitchFamily="18" charset="0"/>
                  <a:cs typeface="Times New Roman" panose="02020603050405020304" pitchFamily="18" charset="0"/>
                </a:rPr>
                <a:t>D</a:t>
              </a:r>
              <a:endParaRPr lang="zh-CN" altLang="en-US" sz="1600" b="1" dirty="0">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9279626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a:extLst>
              <a:ext uri="{FF2B5EF4-FFF2-40B4-BE49-F238E27FC236}">
                <a16:creationId xmlns:a16="http://schemas.microsoft.com/office/drawing/2014/main" id="{0FF627CB-A8FA-433B-BA8A-CE5F8BC716F7}"/>
              </a:ext>
            </a:extLst>
          </p:cNvPr>
          <p:cNvSpPr/>
          <p:nvPr/>
        </p:nvSpPr>
        <p:spPr>
          <a:xfrm>
            <a:off x="7115495" y="362634"/>
            <a:ext cx="5017647" cy="584775"/>
          </a:xfrm>
          <a:prstGeom prst="rect">
            <a:avLst/>
          </a:prstGeom>
        </p:spPr>
        <p:txBody>
          <a:bodyPr wrap="square">
            <a:spAutoFit/>
          </a:bodyPr>
          <a:lstStyle/>
          <a:p>
            <a:r>
              <a:rPr lang="en-US" altLang="zh-CN" sz="1600" b="1" dirty="0">
                <a:latin typeface="Times New Roman" panose="02020603050405020304" pitchFamily="18" charset="0"/>
                <a:cs typeface="Times New Roman" panose="02020603050405020304" pitchFamily="18" charset="0"/>
              </a:rPr>
              <a:t>Figure 15. Cross Correlation between ERP difference and Pupil size difference in four condition comparisons</a:t>
            </a:r>
            <a:endParaRPr lang="en-US" altLang="zh-CN" sz="1600" dirty="0">
              <a:latin typeface="Times New Roman" panose="02020603050405020304" pitchFamily="18" charset="0"/>
              <a:cs typeface="Times New Roman" panose="02020603050405020304" pitchFamily="18" charset="0"/>
            </a:endParaRPr>
          </a:p>
        </p:txBody>
      </p:sp>
      <p:grpSp>
        <p:nvGrpSpPr>
          <p:cNvPr id="2" name="组合 1">
            <a:extLst>
              <a:ext uri="{FF2B5EF4-FFF2-40B4-BE49-F238E27FC236}">
                <a16:creationId xmlns:a16="http://schemas.microsoft.com/office/drawing/2014/main" id="{086A0592-06D4-4CB0-85CF-2A6820A8F866}"/>
              </a:ext>
            </a:extLst>
          </p:cNvPr>
          <p:cNvGrpSpPr/>
          <p:nvPr/>
        </p:nvGrpSpPr>
        <p:grpSpPr>
          <a:xfrm>
            <a:off x="59600" y="23445"/>
            <a:ext cx="7012082" cy="5424363"/>
            <a:chOff x="59600" y="23445"/>
            <a:chExt cx="7012082" cy="5424363"/>
          </a:xfrm>
        </p:grpSpPr>
        <p:grpSp>
          <p:nvGrpSpPr>
            <p:cNvPr id="14" name="组合 13">
              <a:extLst>
                <a:ext uri="{FF2B5EF4-FFF2-40B4-BE49-F238E27FC236}">
                  <a16:creationId xmlns:a16="http://schemas.microsoft.com/office/drawing/2014/main" id="{6334A32B-A299-4670-B86F-95D1CAF4FADE}"/>
                </a:ext>
              </a:extLst>
            </p:cNvPr>
            <p:cNvGrpSpPr/>
            <p:nvPr/>
          </p:nvGrpSpPr>
          <p:grpSpPr>
            <a:xfrm>
              <a:off x="157048" y="263808"/>
              <a:ext cx="6914634" cy="5184000"/>
              <a:chOff x="170177" y="209211"/>
              <a:chExt cx="6914634" cy="5184000"/>
            </a:xfrm>
          </p:grpSpPr>
          <p:pic>
            <p:nvPicPr>
              <p:cNvPr id="4" name="图片 3">
                <a:extLst>
                  <a:ext uri="{FF2B5EF4-FFF2-40B4-BE49-F238E27FC236}">
                    <a16:creationId xmlns:a16="http://schemas.microsoft.com/office/drawing/2014/main" id="{9D14F249-016B-4314-91DB-BC3E0309FA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178" y="209211"/>
                <a:ext cx="3457317" cy="2592000"/>
              </a:xfrm>
              <a:prstGeom prst="rect">
                <a:avLst/>
              </a:prstGeom>
            </p:spPr>
          </p:pic>
          <p:pic>
            <p:nvPicPr>
              <p:cNvPr id="6" name="图片 5">
                <a:extLst>
                  <a:ext uri="{FF2B5EF4-FFF2-40B4-BE49-F238E27FC236}">
                    <a16:creationId xmlns:a16="http://schemas.microsoft.com/office/drawing/2014/main" id="{23A0CF3E-10EB-48ED-84FA-62465C3E86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27494" y="209211"/>
                <a:ext cx="3457317" cy="2592000"/>
              </a:xfrm>
              <a:prstGeom prst="rect">
                <a:avLst/>
              </a:prstGeom>
            </p:spPr>
          </p:pic>
          <p:pic>
            <p:nvPicPr>
              <p:cNvPr id="9" name="图片 8">
                <a:extLst>
                  <a:ext uri="{FF2B5EF4-FFF2-40B4-BE49-F238E27FC236}">
                    <a16:creationId xmlns:a16="http://schemas.microsoft.com/office/drawing/2014/main" id="{2947A57C-AE14-4DD0-87D7-4A6399F27B4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0177" y="2801211"/>
                <a:ext cx="3457317" cy="2592000"/>
              </a:xfrm>
              <a:prstGeom prst="rect">
                <a:avLst/>
              </a:prstGeom>
            </p:spPr>
          </p:pic>
          <p:pic>
            <p:nvPicPr>
              <p:cNvPr id="12" name="图片 11">
                <a:extLst>
                  <a:ext uri="{FF2B5EF4-FFF2-40B4-BE49-F238E27FC236}">
                    <a16:creationId xmlns:a16="http://schemas.microsoft.com/office/drawing/2014/main" id="{1BF658E8-A037-43B3-9D93-BB1F0331171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27494" y="2801211"/>
                <a:ext cx="3457317" cy="2592000"/>
              </a:xfrm>
              <a:prstGeom prst="rect">
                <a:avLst/>
              </a:prstGeom>
            </p:spPr>
          </p:pic>
        </p:grpSp>
        <p:sp>
          <p:nvSpPr>
            <p:cNvPr id="8" name="文本框 7">
              <a:extLst>
                <a:ext uri="{FF2B5EF4-FFF2-40B4-BE49-F238E27FC236}">
                  <a16:creationId xmlns:a16="http://schemas.microsoft.com/office/drawing/2014/main" id="{880B9A62-B3B0-4AF0-8616-1E81C89BA494}"/>
                </a:ext>
              </a:extLst>
            </p:cNvPr>
            <p:cNvSpPr txBox="1"/>
            <p:nvPr/>
          </p:nvSpPr>
          <p:spPr>
            <a:xfrm>
              <a:off x="59600" y="23445"/>
              <a:ext cx="325256" cy="338554"/>
            </a:xfrm>
            <a:prstGeom prst="rect">
              <a:avLst/>
            </a:prstGeom>
            <a:noFill/>
          </p:spPr>
          <p:txBody>
            <a:bodyPr wrap="square" rtlCol="0">
              <a:spAutoFit/>
            </a:bodyPr>
            <a:lstStyle/>
            <a:p>
              <a:r>
                <a:rPr lang="en-US" altLang="zh-CN" sz="1600" b="1" dirty="0">
                  <a:latin typeface="Times New Roman" panose="02020603050405020304" pitchFamily="18" charset="0"/>
                  <a:cs typeface="Times New Roman" panose="02020603050405020304" pitchFamily="18" charset="0"/>
                </a:rPr>
                <a:t>A</a:t>
              </a:r>
              <a:endParaRPr lang="zh-CN" altLang="en-US" sz="1600" b="1" dirty="0">
                <a:latin typeface="Times New Roman" panose="02020603050405020304" pitchFamily="18" charset="0"/>
                <a:cs typeface="Times New Roman" panose="02020603050405020304" pitchFamily="18" charset="0"/>
              </a:endParaRPr>
            </a:p>
          </p:txBody>
        </p:sp>
        <p:sp>
          <p:nvSpPr>
            <p:cNvPr id="10" name="文本框 9">
              <a:extLst>
                <a:ext uri="{FF2B5EF4-FFF2-40B4-BE49-F238E27FC236}">
                  <a16:creationId xmlns:a16="http://schemas.microsoft.com/office/drawing/2014/main" id="{63E6BAC3-BFA5-487F-A21B-A2A1FF001E1D}"/>
                </a:ext>
              </a:extLst>
            </p:cNvPr>
            <p:cNvSpPr txBox="1"/>
            <p:nvPr/>
          </p:nvSpPr>
          <p:spPr>
            <a:xfrm>
              <a:off x="3473644" y="23445"/>
              <a:ext cx="325256" cy="338554"/>
            </a:xfrm>
            <a:prstGeom prst="rect">
              <a:avLst/>
            </a:prstGeom>
            <a:noFill/>
          </p:spPr>
          <p:txBody>
            <a:bodyPr wrap="square" rtlCol="0">
              <a:spAutoFit/>
            </a:bodyPr>
            <a:lstStyle/>
            <a:p>
              <a:r>
                <a:rPr lang="en-US" altLang="zh-CN" sz="1600" b="1" dirty="0">
                  <a:latin typeface="Times New Roman" panose="02020603050405020304" pitchFamily="18" charset="0"/>
                  <a:cs typeface="Times New Roman" panose="02020603050405020304" pitchFamily="18" charset="0"/>
                </a:rPr>
                <a:t>B</a:t>
              </a:r>
              <a:endParaRPr lang="zh-CN" altLang="en-US" sz="1600" b="1" dirty="0">
                <a:latin typeface="Times New Roman" panose="02020603050405020304" pitchFamily="18" charset="0"/>
                <a:cs typeface="Times New Roman" panose="02020603050405020304" pitchFamily="18" charset="0"/>
              </a:endParaRPr>
            </a:p>
          </p:txBody>
        </p:sp>
        <p:sp>
          <p:nvSpPr>
            <p:cNvPr id="11" name="文本框 10">
              <a:extLst>
                <a:ext uri="{FF2B5EF4-FFF2-40B4-BE49-F238E27FC236}">
                  <a16:creationId xmlns:a16="http://schemas.microsoft.com/office/drawing/2014/main" id="{FF3D7437-2F31-4B17-BB36-8D5D59E74F9F}"/>
                </a:ext>
              </a:extLst>
            </p:cNvPr>
            <p:cNvSpPr txBox="1"/>
            <p:nvPr/>
          </p:nvSpPr>
          <p:spPr>
            <a:xfrm>
              <a:off x="59600" y="2607125"/>
              <a:ext cx="325256" cy="338554"/>
            </a:xfrm>
            <a:prstGeom prst="rect">
              <a:avLst/>
            </a:prstGeom>
            <a:noFill/>
          </p:spPr>
          <p:txBody>
            <a:bodyPr wrap="square" rtlCol="0">
              <a:spAutoFit/>
            </a:bodyPr>
            <a:lstStyle/>
            <a:p>
              <a:r>
                <a:rPr lang="en-US" altLang="zh-CN" sz="1600" b="1" dirty="0">
                  <a:latin typeface="Times New Roman" panose="02020603050405020304" pitchFamily="18" charset="0"/>
                  <a:cs typeface="Times New Roman" panose="02020603050405020304" pitchFamily="18" charset="0"/>
                </a:rPr>
                <a:t>C</a:t>
              </a:r>
              <a:endParaRPr lang="zh-CN" altLang="en-US" sz="1600" b="1" dirty="0">
                <a:latin typeface="Times New Roman" panose="02020603050405020304" pitchFamily="18" charset="0"/>
                <a:cs typeface="Times New Roman" panose="02020603050405020304" pitchFamily="18" charset="0"/>
              </a:endParaRPr>
            </a:p>
          </p:txBody>
        </p:sp>
        <p:sp>
          <p:nvSpPr>
            <p:cNvPr id="15" name="文本框 14">
              <a:extLst>
                <a:ext uri="{FF2B5EF4-FFF2-40B4-BE49-F238E27FC236}">
                  <a16:creationId xmlns:a16="http://schemas.microsoft.com/office/drawing/2014/main" id="{F0C59641-9171-4CDD-A5BA-153D4813046C}"/>
                </a:ext>
              </a:extLst>
            </p:cNvPr>
            <p:cNvSpPr txBox="1"/>
            <p:nvPr/>
          </p:nvSpPr>
          <p:spPr>
            <a:xfrm>
              <a:off x="3473644" y="2607125"/>
              <a:ext cx="325256" cy="338554"/>
            </a:xfrm>
            <a:prstGeom prst="rect">
              <a:avLst/>
            </a:prstGeom>
            <a:noFill/>
          </p:spPr>
          <p:txBody>
            <a:bodyPr wrap="square" rtlCol="0">
              <a:spAutoFit/>
            </a:bodyPr>
            <a:lstStyle/>
            <a:p>
              <a:r>
                <a:rPr lang="en-US" altLang="zh-CN" sz="1600" b="1" dirty="0">
                  <a:latin typeface="Times New Roman" panose="02020603050405020304" pitchFamily="18" charset="0"/>
                  <a:cs typeface="Times New Roman" panose="02020603050405020304" pitchFamily="18" charset="0"/>
                </a:rPr>
                <a:t>D</a:t>
              </a:r>
              <a:endParaRPr lang="zh-CN" altLang="en-US" sz="1600" b="1" dirty="0">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21397890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55575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107C150D-E8A8-40A4-84C2-6656C05108F6}"/>
              </a:ext>
            </a:extLst>
          </p:cNvPr>
          <p:cNvSpPr txBox="1"/>
          <p:nvPr/>
        </p:nvSpPr>
        <p:spPr>
          <a:xfrm>
            <a:off x="180000" y="3960000"/>
            <a:ext cx="8088929" cy="1938992"/>
          </a:xfrm>
          <a:prstGeom prst="rect">
            <a:avLst/>
          </a:prstGeom>
          <a:noFill/>
        </p:spPr>
        <p:txBody>
          <a:bodyPr wrap="square" rtlCol="0" anchor="t" anchorCtr="0">
            <a:spAutoFit/>
          </a:bodyPr>
          <a:lstStyle/>
          <a:p>
            <a:r>
              <a:rPr lang="en-US" altLang="zh-CN" sz="1200" b="1" dirty="0">
                <a:latin typeface="Times New Roman" panose="02020603050405020304" pitchFamily="18" charset="0"/>
                <a:cs typeface="Times New Roman" panose="02020603050405020304" pitchFamily="18" charset="0"/>
              </a:rPr>
              <a:t>Figure 1. Illustrations of </a:t>
            </a:r>
            <a:r>
              <a:rPr lang="en-US" altLang="zh-CN" sz="1200" b="1" dirty="0" smtClean="0">
                <a:latin typeface="Times New Roman" panose="02020603050405020304" pitchFamily="18" charset="0"/>
                <a:cs typeface="Times New Roman" panose="02020603050405020304" pitchFamily="18" charset="0"/>
              </a:rPr>
              <a:t>trial design and </a:t>
            </a:r>
            <a:r>
              <a:rPr lang="en-US" altLang="zh-CN" sz="1200" b="1" dirty="0">
                <a:latin typeface="Times New Roman" panose="02020603050405020304" pitchFamily="18" charset="0"/>
                <a:cs typeface="Times New Roman" panose="02020603050405020304" pitchFamily="18" charset="0"/>
              </a:rPr>
              <a:t>b</a:t>
            </a:r>
            <a:r>
              <a:rPr lang="en-US" altLang="zh-CN" sz="1200" b="1" dirty="0" smtClean="0">
                <a:latin typeface="Times New Roman" panose="02020603050405020304" pitchFamily="18" charset="0"/>
                <a:cs typeface="Times New Roman" panose="02020603050405020304" pitchFamily="18" charset="0"/>
              </a:rPr>
              <a:t>lock design for experiment 1. </a:t>
            </a:r>
            <a:r>
              <a:rPr lang="en-US" altLang="zh-CN" sz="1200" dirty="0">
                <a:latin typeface="Times New Roman" panose="02020603050405020304" pitchFamily="18" charset="0"/>
                <a:cs typeface="Times New Roman" panose="02020603050405020304" pitchFamily="18" charset="0"/>
              </a:rPr>
              <a:t>The upper panel (A) illustrates each trial </a:t>
            </a:r>
            <a:r>
              <a:rPr lang="en-US" altLang="zh-CN" sz="1200" dirty="0" smtClean="0">
                <a:latin typeface="Times New Roman" panose="02020603050405020304" pitchFamily="18" charset="0"/>
                <a:cs typeface="Times New Roman" panose="02020603050405020304" pitchFamily="18" charset="0"/>
              </a:rPr>
              <a:t>is </a:t>
            </a:r>
            <a:r>
              <a:rPr lang="en-US" altLang="zh-CN" sz="1200" dirty="0">
                <a:latin typeface="Times New Roman" panose="02020603050405020304" pitchFamily="18" charset="0"/>
                <a:cs typeface="Times New Roman" panose="02020603050405020304" pitchFamily="18" charset="0"/>
              </a:rPr>
              <a:t>either a 4-sound sequence which consists of four tones of 50ms long with gaps of 200ms between each tone, or a 3-sound sequence which contains three 50-ms long tones with 200ms long gaps. Intervals between trials are random selected between 1.5 second to 2 second. </a:t>
            </a:r>
            <a:r>
              <a:rPr lang="en-US" altLang="zh-CN" sz="1200" dirty="0" smtClean="0">
                <a:latin typeface="Times New Roman" panose="02020603050405020304" pitchFamily="18" charset="0"/>
                <a:cs typeface="Times New Roman" panose="02020603050405020304" pitchFamily="18" charset="0"/>
              </a:rPr>
              <a:t>The down panel (B) shows the </a:t>
            </a:r>
            <a:r>
              <a:rPr lang="en-US" altLang="zh-CN" sz="1200" dirty="0">
                <a:latin typeface="Times New Roman" panose="02020603050405020304" pitchFamily="18" charset="0"/>
                <a:cs typeface="Times New Roman" panose="02020603050405020304" pitchFamily="18" charset="0"/>
              </a:rPr>
              <a:t>experiment </a:t>
            </a:r>
            <a:r>
              <a:rPr lang="en-US" altLang="zh-CN" sz="1200" dirty="0" smtClean="0">
                <a:latin typeface="Times New Roman" panose="02020603050405020304" pitchFamily="18" charset="0"/>
                <a:cs typeface="Times New Roman" panose="02020603050405020304" pitchFamily="18" charset="0"/>
              </a:rPr>
              <a:t>involves </a:t>
            </a:r>
            <a:r>
              <a:rPr lang="en-US" altLang="zh-CN" sz="1200" dirty="0">
                <a:latin typeface="Times New Roman" panose="02020603050405020304" pitchFamily="18" charset="0"/>
                <a:cs typeface="Times New Roman" panose="02020603050405020304" pitchFamily="18" charset="0"/>
              </a:rPr>
              <a:t>both </a:t>
            </a:r>
            <a:r>
              <a:rPr lang="en-US" altLang="zh-CN" sz="1200" dirty="0" err="1">
                <a:latin typeface="Times New Roman" panose="02020603050405020304" pitchFamily="18" charset="0"/>
                <a:cs typeface="Times New Roman" panose="02020603050405020304" pitchFamily="18" charset="0"/>
              </a:rPr>
              <a:t>XXXX</a:t>
            </a:r>
            <a:r>
              <a:rPr lang="en-US" altLang="zh-CN" sz="1200" dirty="0">
                <a:latin typeface="Times New Roman" panose="02020603050405020304" pitchFamily="18" charset="0"/>
                <a:cs typeface="Times New Roman" panose="02020603050405020304" pitchFamily="18" charset="0"/>
              </a:rPr>
              <a:t> and </a:t>
            </a:r>
            <a:r>
              <a:rPr lang="en-US" altLang="zh-CN" sz="1200" dirty="0" err="1" smtClean="0">
                <a:latin typeface="Times New Roman" panose="02020603050405020304" pitchFamily="18" charset="0"/>
                <a:cs typeface="Times New Roman" panose="02020603050405020304" pitchFamily="18" charset="0"/>
              </a:rPr>
              <a:t>XXXY</a:t>
            </a:r>
            <a:r>
              <a:rPr lang="en-US" altLang="zh-CN" sz="1200" dirty="0" smtClean="0">
                <a:latin typeface="Times New Roman" panose="02020603050405020304" pitchFamily="18" charset="0"/>
                <a:cs typeface="Times New Roman" panose="02020603050405020304" pitchFamily="18" charset="0"/>
              </a:rPr>
              <a:t> task. </a:t>
            </a:r>
            <a:r>
              <a:rPr lang="en-US" altLang="zh-CN" sz="1200" dirty="0" err="1">
                <a:latin typeface="Times New Roman" panose="02020603050405020304" pitchFamily="18" charset="0"/>
                <a:cs typeface="Times New Roman" panose="02020603050405020304" pitchFamily="18" charset="0"/>
              </a:rPr>
              <a:t>XXXX</a:t>
            </a:r>
            <a:r>
              <a:rPr lang="en-US" altLang="zh-CN" sz="1200" dirty="0">
                <a:latin typeface="Times New Roman" panose="02020603050405020304" pitchFamily="18" charset="0"/>
                <a:cs typeface="Times New Roman" panose="02020603050405020304" pitchFamily="18" charset="0"/>
              </a:rPr>
              <a:t> task with deviant block is consisted of 75% standard trials (</a:t>
            </a:r>
            <a:r>
              <a:rPr lang="en-US" altLang="zh-CN" sz="1200" dirty="0" err="1">
                <a:latin typeface="Times New Roman" panose="02020603050405020304" pitchFamily="18" charset="0"/>
                <a:cs typeface="Times New Roman" panose="02020603050405020304" pitchFamily="18" charset="0"/>
              </a:rPr>
              <a:t>XXXX</a:t>
            </a:r>
            <a:r>
              <a:rPr lang="en-US" altLang="zh-CN" sz="1200" dirty="0">
                <a:latin typeface="Times New Roman" panose="02020603050405020304" pitchFamily="18" charset="0"/>
                <a:cs typeface="Times New Roman" panose="02020603050405020304" pitchFamily="18" charset="0"/>
              </a:rPr>
              <a:t>), 12.5% new frequency trials (</a:t>
            </a:r>
            <a:r>
              <a:rPr lang="en-US" altLang="zh-CN" sz="1200" dirty="0" err="1">
                <a:latin typeface="Times New Roman" panose="02020603050405020304" pitchFamily="18" charset="0"/>
                <a:cs typeface="Times New Roman" panose="02020603050405020304" pitchFamily="18" charset="0"/>
              </a:rPr>
              <a:t>X’X’X’X</a:t>
            </a:r>
            <a:r>
              <a:rPr lang="en-US" altLang="zh-CN" sz="1200" dirty="0">
                <a:latin typeface="Times New Roman" panose="02020603050405020304" pitchFamily="18" charset="0"/>
                <a:cs typeface="Times New Roman" panose="02020603050405020304" pitchFamily="18" charset="0"/>
              </a:rPr>
              <a:t>’ and 12.5% rule deviant trials (</a:t>
            </a:r>
            <a:r>
              <a:rPr lang="en-US" altLang="zh-CN" sz="1200" dirty="0" err="1">
                <a:latin typeface="Times New Roman" panose="02020603050405020304" pitchFamily="18" charset="0"/>
                <a:cs typeface="Times New Roman" panose="02020603050405020304" pitchFamily="18" charset="0"/>
              </a:rPr>
              <a:t>X’X’X’Y</a:t>
            </a:r>
            <a:r>
              <a:rPr lang="en-US" altLang="zh-CN" sz="1200" dirty="0">
                <a:latin typeface="Times New Roman" panose="02020603050405020304" pitchFamily="18" charset="0"/>
                <a:cs typeface="Times New Roman" panose="02020603050405020304" pitchFamily="18" charset="0"/>
              </a:rPr>
              <a:t>’); </a:t>
            </a:r>
            <a:r>
              <a:rPr lang="en-US" altLang="zh-CN" sz="1200" dirty="0" err="1">
                <a:latin typeface="Times New Roman" panose="02020603050405020304" pitchFamily="18" charset="0"/>
                <a:cs typeface="Times New Roman" panose="02020603050405020304" pitchFamily="18" charset="0"/>
              </a:rPr>
              <a:t>XXXX</a:t>
            </a:r>
            <a:r>
              <a:rPr lang="en-US" altLang="zh-CN" sz="1200" dirty="0">
                <a:latin typeface="Times New Roman" panose="02020603050405020304" pitchFamily="18" charset="0"/>
                <a:cs typeface="Times New Roman" panose="02020603050405020304" pitchFamily="18" charset="0"/>
              </a:rPr>
              <a:t> task with omission block is consisted of 75% standard trials (</a:t>
            </a:r>
            <a:r>
              <a:rPr lang="en-US" altLang="zh-CN" sz="1200" dirty="0" err="1">
                <a:latin typeface="Times New Roman" panose="02020603050405020304" pitchFamily="18" charset="0"/>
                <a:cs typeface="Times New Roman" panose="02020603050405020304" pitchFamily="18" charset="0"/>
              </a:rPr>
              <a:t>XXXX</a:t>
            </a:r>
            <a:r>
              <a:rPr lang="en-US" altLang="zh-CN" sz="1200" dirty="0">
                <a:latin typeface="Times New Roman" panose="02020603050405020304" pitchFamily="18" charset="0"/>
                <a:cs typeface="Times New Roman" panose="02020603050405020304" pitchFamily="18" charset="0"/>
              </a:rPr>
              <a:t>), 12.5% new frequency trials (</a:t>
            </a:r>
            <a:r>
              <a:rPr lang="en-US" altLang="zh-CN" sz="1200" dirty="0" err="1">
                <a:latin typeface="Times New Roman" panose="02020603050405020304" pitchFamily="18" charset="0"/>
                <a:cs typeface="Times New Roman" panose="02020603050405020304" pitchFamily="18" charset="0"/>
              </a:rPr>
              <a:t>X’X’X’X</a:t>
            </a:r>
            <a:r>
              <a:rPr lang="en-US" altLang="zh-CN" sz="1200" dirty="0">
                <a:latin typeface="Times New Roman" panose="02020603050405020304" pitchFamily="18" charset="0"/>
                <a:cs typeface="Times New Roman" panose="02020603050405020304" pitchFamily="18" charset="0"/>
              </a:rPr>
              <a:t>’ and 12.5% omission X trials (</a:t>
            </a:r>
            <a:r>
              <a:rPr lang="en-US" altLang="zh-CN" sz="1200" dirty="0" err="1">
                <a:latin typeface="Times New Roman" panose="02020603050405020304" pitchFamily="18" charset="0"/>
                <a:cs typeface="Times New Roman" panose="02020603050405020304" pitchFamily="18" charset="0"/>
              </a:rPr>
              <a:t>X’X’X</a:t>
            </a:r>
            <a:r>
              <a:rPr lang="en-US" altLang="zh-CN" sz="1200" dirty="0">
                <a:latin typeface="Times New Roman" panose="02020603050405020304" pitchFamily="18" charset="0"/>
                <a:cs typeface="Times New Roman" panose="02020603050405020304" pitchFamily="18" charset="0"/>
              </a:rPr>
              <a:t>’). In contrast, </a:t>
            </a:r>
            <a:r>
              <a:rPr lang="en-US" altLang="zh-CN" sz="1200" dirty="0" err="1">
                <a:latin typeface="Times New Roman" panose="02020603050405020304" pitchFamily="18" charset="0"/>
                <a:cs typeface="Times New Roman" panose="02020603050405020304" pitchFamily="18" charset="0"/>
              </a:rPr>
              <a:t>XXXY</a:t>
            </a:r>
            <a:r>
              <a:rPr lang="en-US" altLang="zh-CN" sz="1200" dirty="0">
                <a:latin typeface="Times New Roman" panose="02020603050405020304" pitchFamily="18" charset="0"/>
                <a:cs typeface="Times New Roman" panose="02020603050405020304" pitchFamily="18" charset="0"/>
              </a:rPr>
              <a:t> task with deviant block involves 75% standard trials (</a:t>
            </a:r>
            <a:r>
              <a:rPr lang="en-US" altLang="zh-CN" sz="1200" dirty="0" err="1">
                <a:latin typeface="Times New Roman" panose="02020603050405020304" pitchFamily="18" charset="0"/>
                <a:cs typeface="Times New Roman" panose="02020603050405020304" pitchFamily="18" charset="0"/>
              </a:rPr>
              <a:t>XXXY</a:t>
            </a:r>
            <a:r>
              <a:rPr lang="en-US" altLang="zh-CN" sz="1200" dirty="0">
                <a:latin typeface="Times New Roman" panose="02020603050405020304" pitchFamily="18" charset="0"/>
                <a:cs typeface="Times New Roman" panose="02020603050405020304" pitchFamily="18" charset="0"/>
              </a:rPr>
              <a:t>), 12.5% new frequency trials (</a:t>
            </a:r>
            <a:r>
              <a:rPr lang="en-US" altLang="zh-CN" sz="1200" dirty="0" err="1">
                <a:latin typeface="Times New Roman" panose="02020603050405020304" pitchFamily="18" charset="0"/>
                <a:cs typeface="Times New Roman" panose="02020603050405020304" pitchFamily="18" charset="0"/>
              </a:rPr>
              <a:t>X’X’X’Y</a:t>
            </a:r>
            <a:r>
              <a:rPr lang="en-US" altLang="zh-CN" sz="1200" dirty="0">
                <a:latin typeface="Times New Roman" panose="02020603050405020304" pitchFamily="18" charset="0"/>
                <a:cs typeface="Times New Roman" panose="02020603050405020304" pitchFamily="18" charset="0"/>
              </a:rPr>
              <a:t>’ and 12.5% rule deviant trials (</a:t>
            </a:r>
            <a:r>
              <a:rPr lang="en-US" altLang="zh-CN" sz="1200" dirty="0" err="1">
                <a:latin typeface="Times New Roman" panose="02020603050405020304" pitchFamily="18" charset="0"/>
                <a:cs typeface="Times New Roman" panose="02020603050405020304" pitchFamily="18" charset="0"/>
              </a:rPr>
              <a:t>X’X’X’X</a:t>
            </a:r>
            <a:r>
              <a:rPr lang="en-US" altLang="zh-CN" sz="1200" dirty="0">
                <a:latin typeface="Times New Roman" panose="02020603050405020304" pitchFamily="18" charset="0"/>
                <a:cs typeface="Times New Roman" panose="02020603050405020304" pitchFamily="18" charset="0"/>
              </a:rPr>
              <a:t>’); </a:t>
            </a:r>
            <a:r>
              <a:rPr lang="en-US" altLang="zh-CN" sz="1200" dirty="0" err="1">
                <a:latin typeface="Times New Roman" panose="02020603050405020304" pitchFamily="18" charset="0"/>
                <a:cs typeface="Times New Roman" panose="02020603050405020304" pitchFamily="18" charset="0"/>
              </a:rPr>
              <a:t>XXXX</a:t>
            </a:r>
            <a:r>
              <a:rPr lang="en-US" altLang="zh-CN" sz="1200" dirty="0">
                <a:latin typeface="Times New Roman" panose="02020603050405020304" pitchFamily="18" charset="0"/>
                <a:cs typeface="Times New Roman" panose="02020603050405020304" pitchFamily="18" charset="0"/>
              </a:rPr>
              <a:t> task with omission block involves 75% standard trials (</a:t>
            </a:r>
            <a:r>
              <a:rPr lang="en-US" altLang="zh-CN" sz="1200" dirty="0" err="1">
                <a:latin typeface="Times New Roman" panose="02020603050405020304" pitchFamily="18" charset="0"/>
                <a:cs typeface="Times New Roman" panose="02020603050405020304" pitchFamily="18" charset="0"/>
              </a:rPr>
              <a:t>XXXY</a:t>
            </a:r>
            <a:r>
              <a:rPr lang="en-US" altLang="zh-CN" sz="1200" dirty="0">
                <a:latin typeface="Times New Roman" panose="02020603050405020304" pitchFamily="18" charset="0"/>
                <a:cs typeface="Times New Roman" panose="02020603050405020304" pitchFamily="18" charset="0"/>
              </a:rPr>
              <a:t>), 12.5% new frequency trials (</a:t>
            </a:r>
            <a:r>
              <a:rPr lang="en-US" altLang="zh-CN" sz="1200" dirty="0" err="1">
                <a:latin typeface="Times New Roman" panose="02020603050405020304" pitchFamily="18" charset="0"/>
                <a:cs typeface="Times New Roman" panose="02020603050405020304" pitchFamily="18" charset="0"/>
              </a:rPr>
              <a:t>X’X’X’Y</a:t>
            </a:r>
            <a:r>
              <a:rPr lang="en-US" altLang="zh-CN" sz="1200" dirty="0">
                <a:latin typeface="Times New Roman" panose="02020603050405020304" pitchFamily="18" charset="0"/>
                <a:cs typeface="Times New Roman" panose="02020603050405020304" pitchFamily="18" charset="0"/>
              </a:rPr>
              <a:t>’) and 12.5% omission Y trials (</a:t>
            </a:r>
            <a:r>
              <a:rPr lang="en-US" altLang="zh-CN" sz="1200" dirty="0" err="1">
                <a:latin typeface="Times New Roman" panose="02020603050405020304" pitchFamily="18" charset="0"/>
                <a:cs typeface="Times New Roman" panose="02020603050405020304" pitchFamily="18" charset="0"/>
              </a:rPr>
              <a:t>X’X’X</a:t>
            </a:r>
            <a:r>
              <a:rPr lang="en-US" altLang="zh-CN" sz="1200" dirty="0">
                <a:latin typeface="Times New Roman" panose="02020603050405020304" pitchFamily="18" charset="0"/>
                <a:cs typeface="Times New Roman" panose="02020603050405020304" pitchFamily="18" charset="0"/>
              </a:rPr>
              <a:t>’). The orthogonal design of these experiments enable two level of regularities, standard versus deviant and local versus global.</a:t>
            </a:r>
            <a:endParaRPr lang="zh-CN" altLang="en-US" sz="1200" dirty="0">
              <a:latin typeface="Times New Roman" panose="02020603050405020304" pitchFamily="18" charset="0"/>
              <a:cs typeface="Times New Roman" panose="02020603050405020304" pitchFamily="18" charset="0"/>
            </a:endParaRPr>
          </a:p>
        </p:txBody>
      </p:sp>
      <p:pic>
        <p:nvPicPr>
          <p:cNvPr id="16" name="图片 15"/>
          <p:cNvPicPr>
            <a:picLocks noChangeAspect="1"/>
          </p:cNvPicPr>
          <p:nvPr/>
        </p:nvPicPr>
        <p:blipFill>
          <a:blip r:embed="rId2"/>
          <a:stretch>
            <a:fillRect/>
          </a:stretch>
        </p:blipFill>
        <p:spPr>
          <a:xfrm>
            <a:off x="180000" y="180000"/>
            <a:ext cx="4461218" cy="3600000"/>
          </a:xfrm>
          <a:prstGeom prst="rect">
            <a:avLst/>
          </a:prstGeom>
        </p:spPr>
      </p:pic>
    </p:spTree>
    <p:extLst>
      <p:ext uri="{BB962C8B-B14F-4D97-AF65-F5344CB8AC3E}">
        <p14:creationId xmlns:p14="http://schemas.microsoft.com/office/powerpoint/2010/main" val="31586784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20">
            <a:extLst>
              <a:ext uri="{FF2B5EF4-FFF2-40B4-BE49-F238E27FC236}">
                <a16:creationId xmlns:a16="http://schemas.microsoft.com/office/drawing/2014/main" id="{7BE8898B-259F-4A6B-85CA-5E12A1189AC1}"/>
              </a:ext>
            </a:extLst>
          </p:cNvPr>
          <p:cNvSpPr txBox="1"/>
          <p:nvPr/>
        </p:nvSpPr>
        <p:spPr>
          <a:xfrm>
            <a:off x="180000" y="3960000"/>
            <a:ext cx="8929265" cy="1384995"/>
          </a:xfrm>
          <a:prstGeom prst="rect">
            <a:avLst/>
          </a:prstGeom>
          <a:noFill/>
        </p:spPr>
        <p:txBody>
          <a:bodyPr wrap="square" rtlCol="0" anchor="t" anchorCtr="0">
            <a:spAutoFit/>
          </a:bodyPr>
          <a:lstStyle/>
          <a:p>
            <a:r>
              <a:rPr lang="en-US" altLang="zh-CN" sz="1200" b="1" dirty="0">
                <a:latin typeface="Times New Roman" panose="02020603050405020304" pitchFamily="18" charset="0"/>
                <a:cs typeface="Times New Roman" panose="02020603050405020304" pitchFamily="18" charset="0"/>
              </a:rPr>
              <a:t>Figure </a:t>
            </a:r>
            <a:r>
              <a:rPr lang="en-US" altLang="zh-CN" sz="1200" b="1" dirty="0" smtClean="0">
                <a:latin typeface="Times New Roman" panose="02020603050405020304" pitchFamily="18" charset="0"/>
                <a:cs typeface="Times New Roman" panose="02020603050405020304" pitchFamily="18" charset="0"/>
              </a:rPr>
              <a:t>2. </a:t>
            </a:r>
            <a:r>
              <a:rPr lang="en-US" altLang="zh-CN" sz="1200" b="1" dirty="0">
                <a:latin typeface="Times New Roman" panose="02020603050405020304" pitchFamily="18" charset="0"/>
                <a:cs typeface="Times New Roman" panose="02020603050405020304" pitchFamily="18" charset="0"/>
              </a:rPr>
              <a:t>Grand-averaged ERPs elicited by local </a:t>
            </a:r>
            <a:r>
              <a:rPr lang="en-US" altLang="zh-CN" sz="1200" b="1" dirty="0" smtClean="0">
                <a:latin typeface="Times New Roman" panose="02020603050405020304" pitchFamily="18" charset="0"/>
                <a:cs typeface="Times New Roman" panose="02020603050405020304" pitchFamily="18" charset="0"/>
              </a:rPr>
              <a:t>and </a:t>
            </a:r>
            <a:r>
              <a:rPr lang="en-US" altLang="zh-CN" sz="1200" b="1" dirty="0">
                <a:latin typeface="Times New Roman" panose="02020603050405020304" pitchFamily="18" charset="0"/>
                <a:cs typeface="Times New Roman" panose="02020603050405020304" pitchFamily="18" charset="0"/>
              </a:rPr>
              <a:t>global comparison </a:t>
            </a:r>
            <a:r>
              <a:rPr lang="en-US" altLang="zh-CN" sz="1200" b="1" dirty="0" smtClean="0">
                <a:latin typeface="Times New Roman" panose="02020603050405020304" pitchFamily="18" charset="0"/>
                <a:cs typeface="Times New Roman" panose="02020603050405020304" pitchFamily="18" charset="0"/>
              </a:rPr>
              <a:t>in </a:t>
            </a:r>
            <a:r>
              <a:rPr lang="en-US" altLang="zh-CN" sz="1200" b="1" dirty="0">
                <a:latin typeface="Times New Roman" panose="02020603050405020304" pitchFamily="18" charset="0"/>
                <a:cs typeface="Times New Roman" panose="02020603050405020304" pitchFamily="18" charset="0"/>
              </a:rPr>
              <a:t>experiment 1. </a:t>
            </a:r>
            <a:r>
              <a:rPr lang="en-US" altLang="zh-CN" sz="1200" dirty="0">
                <a:latin typeface="Times New Roman" panose="02020603050405020304" pitchFamily="18" charset="0"/>
                <a:cs typeface="Times New Roman" panose="02020603050405020304" pitchFamily="18" charset="0"/>
              </a:rPr>
              <a:t>The upper left panel (A): Local deviant trials elicit mismatch negativity (MMN) response compared local standard trials at </a:t>
            </a:r>
            <a:r>
              <a:rPr lang="en-US" altLang="zh-CN" sz="1200" dirty="0" err="1">
                <a:latin typeface="Times New Roman" panose="02020603050405020304" pitchFamily="18" charset="0"/>
                <a:cs typeface="Times New Roman" panose="02020603050405020304" pitchFamily="18" charset="0"/>
              </a:rPr>
              <a:t>Cz</a:t>
            </a:r>
            <a:r>
              <a:rPr lang="en-US" altLang="zh-CN" sz="1200" dirty="0">
                <a:latin typeface="Times New Roman" panose="02020603050405020304" pitchFamily="18" charset="0"/>
                <a:cs typeface="Times New Roman" panose="02020603050405020304" pitchFamily="18" charset="0"/>
              </a:rPr>
              <a:t> </a:t>
            </a:r>
            <a:r>
              <a:rPr lang="en-US" altLang="zh-CN" sz="1200" dirty="0" smtClean="0">
                <a:latin typeface="Times New Roman" panose="02020603050405020304" pitchFamily="18" charset="0"/>
                <a:cs typeface="Times New Roman" panose="02020603050405020304" pitchFamily="18" charset="0"/>
              </a:rPr>
              <a:t>electrode. </a:t>
            </a:r>
            <a:r>
              <a:rPr lang="en-US" altLang="zh-CN" sz="1200" dirty="0">
                <a:latin typeface="Times New Roman" panose="02020603050405020304" pitchFamily="18" charset="0"/>
                <a:cs typeface="Times New Roman" panose="02020603050405020304" pitchFamily="18" charset="0"/>
              </a:rPr>
              <a:t>Gray-shaded area in the </a:t>
            </a:r>
            <a:r>
              <a:rPr lang="en-US" altLang="zh-CN" sz="1200" dirty="0" smtClean="0">
                <a:latin typeface="Times New Roman" panose="02020603050405020304" pitchFamily="18" charset="0"/>
                <a:cs typeface="Times New Roman" panose="02020603050405020304" pitchFamily="18" charset="0"/>
              </a:rPr>
              <a:t>upper middle </a:t>
            </a:r>
            <a:r>
              <a:rPr lang="en-US" altLang="zh-CN" sz="1200" dirty="0">
                <a:latin typeface="Times New Roman" panose="02020603050405020304" pitchFamily="18" charset="0"/>
                <a:cs typeface="Times New Roman" panose="02020603050405020304" pitchFamily="18" charset="0"/>
              </a:rPr>
              <a:t>panel (B) indicates statistically significant time window (190-250ms) for this </a:t>
            </a:r>
            <a:r>
              <a:rPr lang="en-US" altLang="zh-CN" sz="1200" dirty="0" err="1">
                <a:latin typeface="Times New Roman" panose="02020603050405020304" pitchFamily="18" charset="0"/>
                <a:cs typeface="Times New Roman" panose="02020603050405020304" pitchFamily="18" charset="0"/>
              </a:rPr>
              <a:t>MMN</a:t>
            </a:r>
            <a:r>
              <a:rPr lang="en-US" altLang="zh-CN" sz="1200" dirty="0">
                <a:latin typeface="Times New Roman" panose="02020603050405020304" pitchFamily="18" charset="0"/>
                <a:cs typeface="Times New Roman" panose="02020603050405020304" pitchFamily="18" charset="0"/>
              </a:rPr>
              <a:t> </a:t>
            </a:r>
            <a:r>
              <a:rPr lang="en-US" altLang="zh-CN" sz="1200" dirty="0">
                <a:latin typeface="Times New Roman" panose="02020603050405020304" pitchFamily="18" charset="0"/>
                <a:cs typeface="Times New Roman" panose="02020603050405020304" pitchFamily="18" charset="0"/>
              </a:rPr>
              <a:t>response. </a:t>
            </a:r>
            <a:r>
              <a:rPr lang="en-US" altLang="zh-CN" sz="1200" dirty="0" smtClean="0">
                <a:latin typeface="Times New Roman" panose="02020603050405020304" pitchFamily="18" charset="0"/>
                <a:cs typeface="Times New Roman" panose="02020603050405020304" pitchFamily="18" charset="0"/>
              </a:rPr>
              <a:t>The </a:t>
            </a:r>
            <a:r>
              <a:rPr lang="en-US" altLang="zh-CN" sz="1200" dirty="0">
                <a:latin typeface="Times New Roman" panose="02020603050405020304" pitchFamily="18" charset="0"/>
                <a:cs typeface="Times New Roman" panose="02020603050405020304" pitchFamily="18" charset="0"/>
              </a:rPr>
              <a:t>scalp topographic maps of t value </a:t>
            </a:r>
            <a:r>
              <a:rPr lang="en-US" altLang="zh-CN" sz="1200" dirty="0" smtClean="0">
                <a:latin typeface="Times New Roman" panose="02020603050405020304" pitchFamily="18" charset="0"/>
                <a:cs typeface="Times New Roman" panose="02020603050405020304" pitchFamily="18" charset="0"/>
              </a:rPr>
              <a:t>upper right panel (C) confirms </a:t>
            </a:r>
            <a:r>
              <a:rPr lang="en-US" altLang="zh-CN" sz="1200" dirty="0">
                <a:latin typeface="Times New Roman" panose="02020603050405020304" pitchFamily="18" charset="0"/>
                <a:cs typeface="Times New Roman" panose="02020603050405020304" pitchFamily="18" charset="0"/>
              </a:rPr>
              <a:t>that </a:t>
            </a:r>
            <a:r>
              <a:rPr lang="en-US" altLang="zh-CN" sz="1200" dirty="0" err="1">
                <a:latin typeface="Times New Roman" panose="02020603050405020304" pitchFamily="18" charset="0"/>
                <a:cs typeface="Times New Roman" panose="02020603050405020304" pitchFamily="18" charset="0"/>
              </a:rPr>
              <a:t>MMN</a:t>
            </a:r>
            <a:r>
              <a:rPr lang="en-US" altLang="zh-CN" sz="1200" dirty="0">
                <a:latin typeface="Times New Roman" panose="02020603050405020304" pitchFamily="18" charset="0"/>
                <a:cs typeface="Times New Roman" panose="02020603050405020304" pitchFamily="18" charset="0"/>
              </a:rPr>
              <a:t> component during 190-</a:t>
            </a:r>
            <a:r>
              <a:rPr lang="en-US" altLang="zh-CN" sz="1200" dirty="0" err="1">
                <a:latin typeface="Times New Roman" panose="02020603050405020304" pitchFamily="18" charset="0"/>
                <a:cs typeface="Times New Roman" panose="02020603050405020304" pitchFamily="18" charset="0"/>
              </a:rPr>
              <a:t>250ms</a:t>
            </a:r>
            <a:r>
              <a:rPr lang="en-US" altLang="zh-CN" sz="1200" dirty="0">
                <a:latin typeface="Times New Roman" panose="02020603050405020304" pitchFamily="18" charset="0"/>
                <a:cs typeface="Times New Roman" panose="02020603050405020304" pitchFamily="18" charset="0"/>
              </a:rPr>
              <a:t> dominant in central area </a:t>
            </a:r>
            <a:r>
              <a:rPr lang="en-US" altLang="zh-CN" sz="1200" dirty="0" smtClean="0">
                <a:latin typeface="Times New Roman" panose="02020603050405020304" pitchFamily="18" charset="0"/>
                <a:cs typeface="Times New Roman" panose="02020603050405020304" pitchFamily="18" charset="0"/>
              </a:rPr>
              <a:t>is </a:t>
            </a:r>
            <a:r>
              <a:rPr lang="en-US" altLang="zh-CN" sz="1200" dirty="0">
                <a:latin typeface="Times New Roman" panose="02020603050405020304" pitchFamily="18" charset="0"/>
                <a:cs typeface="Times New Roman" panose="02020603050405020304" pitchFamily="18" charset="0"/>
              </a:rPr>
              <a:t>related to local rule </a:t>
            </a:r>
            <a:r>
              <a:rPr lang="en-US" altLang="zh-CN" sz="1200" dirty="0" smtClean="0">
                <a:latin typeface="Times New Roman" panose="02020603050405020304" pitchFamily="18" charset="0"/>
                <a:cs typeface="Times New Roman" panose="02020603050405020304" pitchFamily="18" charset="0"/>
              </a:rPr>
              <a:t>violation</a:t>
            </a:r>
            <a:r>
              <a:rPr lang="en-US" altLang="zh-CN" sz="1200" dirty="0">
                <a:latin typeface="Times New Roman" panose="02020603050405020304" pitchFamily="18" charset="0"/>
                <a:cs typeface="Times New Roman" panose="02020603050405020304" pitchFamily="18" charset="0"/>
              </a:rPr>
              <a:t>.</a:t>
            </a:r>
            <a:r>
              <a:rPr lang="en-US" altLang="zh-CN" sz="1200" dirty="0" smtClean="0">
                <a:latin typeface="Times New Roman" panose="02020603050405020304" pitchFamily="18" charset="0"/>
                <a:cs typeface="Times New Roman" panose="02020603050405020304" pitchFamily="18" charset="0"/>
              </a:rPr>
              <a:t> </a:t>
            </a:r>
            <a:r>
              <a:rPr lang="en-US" altLang="zh-CN" sz="1200" dirty="0">
                <a:latin typeface="Times New Roman" panose="02020603050405020304" pitchFamily="18" charset="0"/>
                <a:cs typeface="Times New Roman" panose="02020603050405020304" pitchFamily="18" charset="0"/>
              </a:rPr>
              <a:t>The </a:t>
            </a:r>
            <a:r>
              <a:rPr lang="en-US" altLang="zh-CN" sz="1200" dirty="0" smtClean="0">
                <a:latin typeface="Times New Roman" panose="02020603050405020304" pitchFamily="18" charset="0"/>
                <a:cs typeface="Times New Roman" panose="02020603050405020304" pitchFamily="18" charset="0"/>
              </a:rPr>
              <a:t>bottom left </a:t>
            </a:r>
            <a:r>
              <a:rPr lang="en-US" altLang="zh-CN" sz="1200" dirty="0">
                <a:latin typeface="Times New Roman" panose="02020603050405020304" pitchFamily="18" charset="0"/>
                <a:cs typeface="Times New Roman" panose="02020603050405020304" pitchFamily="18" charset="0"/>
              </a:rPr>
              <a:t>panel </a:t>
            </a:r>
            <a:r>
              <a:rPr lang="en-US" altLang="zh-CN" sz="1200" dirty="0" smtClean="0">
                <a:latin typeface="Times New Roman" panose="02020603050405020304" pitchFamily="18" charset="0"/>
                <a:cs typeface="Times New Roman" panose="02020603050405020304" pitchFamily="18" charset="0"/>
              </a:rPr>
              <a:t>(D</a:t>
            </a:r>
            <a:r>
              <a:rPr lang="en-US" altLang="zh-CN" sz="1200" dirty="0" smtClean="0">
                <a:latin typeface="Times New Roman" panose="02020603050405020304" pitchFamily="18" charset="0"/>
                <a:cs typeface="Times New Roman" panose="02020603050405020304" pitchFamily="18" charset="0"/>
              </a:rPr>
              <a:t>): </a:t>
            </a:r>
            <a:r>
              <a:rPr lang="en-US" altLang="zh-CN" sz="1200" dirty="0">
                <a:latin typeface="Times New Roman" panose="02020603050405020304" pitchFamily="18" charset="0"/>
                <a:cs typeface="Times New Roman" panose="02020603050405020304" pitchFamily="18" charset="0"/>
              </a:rPr>
              <a:t>Global deviant trials elicit </a:t>
            </a:r>
            <a:r>
              <a:rPr lang="en-US" altLang="zh-CN" sz="1200" dirty="0" err="1">
                <a:latin typeface="Times New Roman" panose="02020603050405020304" pitchFamily="18" charset="0"/>
                <a:cs typeface="Times New Roman" panose="02020603050405020304" pitchFamily="18" charset="0"/>
              </a:rPr>
              <a:t>P3b</a:t>
            </a:r>
            <a:r>
              <a:rPr lang="en-US" altLang="zh-CN" sz="1200" dirty="0">
                <a:latin typeface="Times New Roman" panose="02020603050405020304" pitchFamily="18" charset="0"/>
                <a:cs typeface="Times New Roman" panose="02020603050405020304" pitchFamily="18" charset="0"/>
              </a:rPr>
              <a:t> response compared global standard trials at </a:t>
            </a:r>
            <a:r>
              <a:rPr lang="en-US" altLang="zh-CN" sz="1200" dirty="0" err="1">
                <a:latin typeface="Times New Roman" panose="02020603050405020304" pitchFamily="18" charset="0"/>
                <a:cs typeface="Times New Roman" panose="02020603050405020304" pitchFamily="18" charset="0"/>
              </a:rPr>
              <a:t>Pz</a:t>
            </a:r>
            <a:r>
              <a:rPr lang="en-US" altLang="zh-CN" sz="1200" dirty="0">
                <a:latin typeface="Times New Roman" panose="02020603050405020304" pitchFamily="18" charset="0"/>
                <a:cs typeface="Times New Roman" panose="02020603050405020304" pitchFamily="18" charset="0"/>
              </a:rPr>
              <a:t> </a:t>
            </a:r>
            <a:r>
              <a:rPr lang="en-US" altLang="zh-CN" sz="1200" dirty="0" smtClean="0">
                <a:latin typeface="Times New Roman" panose="02020603050405020304" pitchFamily="18" charset="0"/>
                <a:cs typeface="Times New Roman" panose="02020603050405020304" pitchFamily="18" charset="0"/>
              </a:rPr>
              <a:t>electrode</a:t>
            </a:r>
            <a:r>
              <a:rPr lang="en-US" altLang="zh-CN" sz="1200" dirty="0">
                <a:latin typeface="Times New Roman" panose="02020603050405020304" pitchFamily="18" charset="0"/>
                <a:cs typeface="Times New Roman" panose="02020603050405020304" pitchFamily="18" charset="0"/>
              </a:rPr>
              <a:t>. Gray-shaded area in the bottom </a:t>
            </a:r>
            <a:r>
              <a:rPr lang="en-US" altLang="zh-CN" sz="1200" dirty="0" smtClean="0">
                <a:latin typeface="Times New Roman" panose="02020603050405020304" pitchFamily="18" charset="0"/>
                <a:cs typeface="Times New Roman" panose="02020603050405020304" pitchFamily="18" charset="0"/>
              </a:rPr>
              <a:t>middle </a:t>
            </a:r>
            <a:r>
              <a:rPr lang="en-US" altLang="zh-CN" sz="1200" dirty="0">
                <a:latin typeface="Times New Roman" panose="02020603050405020304" pitchFamily="18" charset="0"/>
                <a:cs typeface="Times New Roman" panose="02020603050405020304" pitchFamily="18" charset="0"/>
              </a:rPr>
              <a:t>panel </a:t>
            </a:r>
            <a:r>
              <a:rPr lang="en-US" altLang="zh-CN" sz="1200" dirty="0" smtClean="0">
                <a:latin typeface="Times New Roman" panose="02020603050405020304" pitchFamily="18" charset="0"/>
                <a:cs typeface="Times New Roman" panose="02020603050405020304" pitchFamily="18" charset="0"/>
              </a:rPr>
              <a:t>(E) </a:t>
            </a:r>
            <a:r>
              <a:rPr lang="en-US" altLang="zh-CN" sz="1200" dirty="0">
                <a:latin typeface="Times New Roman" panose="02020603050405020304" pitchFamily="18" charset="0"/>
                <a:cs typeface="Times New Roman" panose="02020603050405020304" pitchFamily="18" charset="0"/>
              </a:rPr>
              <a:t>indicates statistically significant time window (</a:t>
            </a:r>
            <a:r>
              <a:rPr lang="en-US" altLang="zh-CN" sz="1200" dirty="0" smtClean="0">
                <a:latin typeface="Times New Roman" panose="02020603050405020304" pitchFamily="18" charset="0"/>
                <a:cs typeface="Times New Roman" panose="02020603050405020304" pitchFamily="18" charset="0"/>
              </a:rPr>
              <a:t>220-</a:t>
            </a:r>
            <a:r>
              <a:rPr lang="en-US" altLang="zh-CN" sz="1200" dirty="0" err="1" smtClean="0">
                <a:latin typeface="Times New Roman" panose="02020603050405020304" pitchFamily="18" charset="0"/>
                <a:cs typeface="Times New Roman" panose="02020603050405020304" pitchFamily="18" charset="0"/>
              </a:rPr>
              <a:t>900ms</a:t>
            </a:r>
            <a:r>
              <a:rPr lang="en-US" altLang="zh-CN" sz="1200" dirty="0">
                <a:latin typeface="Times New Roman" panose="02020603050405020304" pitchFamily="18" charset="0"/>
                <a:cs typeface="Times New Roman" panose="02020603050405020304" pitchFamily="18" charset="0"/>
              </a:rPr>
              <a:t>) for this </a:t>
            </a:r>
            <a:r>
              <a:rPr lang="en-US" altLang="zh-CN" sz="1200" dirty="0" err="1">
                <a:latin typeface="Times New Roman" panose="02020603050405020304" pitchFamily="18" charset="0"/>
                <a:cs typeface="Times New Roman" panose="02020603050405020304" pitchFamily="18" charset="0"/>
              </a:rPr>
              <a:t>P3b</a:t>
            </a:r>
            <a:r>
              <a:rPr lang="en-US" altLang="zh-CN" sz="1200" dirty="0">
                <a:latin typeface="Times New Roman" panose="02020603050405020304" pitchFamily="18" charset="0"/>
                <a:cs typeface="Times New Roman" panose="02020603050405020304" pitchFamily="18" charset="0"/>
              </a:rPr>
              <a:t> response. </a:t>
            </a:r>
            <a:r>
              <a:rPr lang="en-US" altLang="zh-CN" sz="1200" dirty="0" smtClean="0">
                <a:latin typeface="Times New Roman" panose="02020603050405020304" pitchFamily="18" charset="0"/>
                <a:cs typeface="Times New Roman" panose="02020603050405020304" pitchFamily="18" charset="0"/>
              </a:rPr>
              <a:t>The </a:t>
            </a:r>
            <a:r>
              <a:rPr lang="en-US" altLang="zh-CN" sz="1200" dirty="0">
                <a:latin typeface="Times New Roman" panose="02020603050405020304" pitchFamily="18" charset="0"/>
                <a:cs typeface="Times New Roman" panose="02020603050405020304" pitchFamily="18" charset="0"/>
              </a:rPr>
              <a:t>scalp topographic maps of statistical difference in </a:t>
            </a:r>
            <a:r>
              <a:rPr lang="en-US" altLang="zh-CN" sz="1200" dirty="0" smtClean="0">
                <a:latin typeface="Times New Roman" panose="02020603050405020304" pitchFamily="18" charset="0"/>
                <a:cs typeface="Times New Roman" panose="02020603050405020304" pitchFamily="18" charset="0"/>
              </a:rPr>
              <a:t>down right panel (F) shows </a:t>
            </a:r>
            <a:r>
              <a:rPr lang="en-US" altLang="zh-CN" sz="1200" dirty="0">
                <a:latin typeface="Times New Roman" panose="02020603050405020304" pitchFamily="18" charset="0"/>
                <a:cs typeface="Times New Roman" panose="02020603050405020304" pitchFamily="18" charset="0"/>
              </a:rPr>
              <a:t>significant </a:t>
            </a:r>
            <a:r>
              <a:rPr lang="en-US" altLang="zh-CN" sz="1200" dirty="0" err="1">
                <a:latin typeface="Times New Roman" panose="02020603050405020304" pitchFamily="18" charset="0"/>
                <a:cs typeface="Times New Roman" panose="02020603050405020304" pitchFamily="18" charset="0"/>
              </a:rPr>
              <a:t>P3b</a:t>
            </a:r>
            <a:r>
              <a:rPr lang="en-US" altLang="zh-CN" sz="1200" dirty="0">
                <a:latin typeface="Times New Roman" panose="02020603050405020304" pitchFamily="18" charset="0"/>
                <a:cs typeface="Times New Roman" panose="02020603050405020304" pitchFamily="18" charset="0"/>
              </a:rPr>
              <a:t> </a:t>
            </a:r>
            <a:r>
              <a:rPr lang="en-US" altLang="zh-CN" sz="1200" dirty="0" smtClean="0">
                <a:latin typeface="Times New Roman" panose="02020603050405020304" pitchFamily="18" charset="0"/>
                <a:cs typeface="Times New Roman" panose="02020603050405020304" pitchFamily="18" charset="0"/>
              </a:rPr>
              <a:t>component related to global rule violation </a:t>
            </a:r>
            <a:r>
              <a:rPr lang="en-US" altLang="zh-CN" sz="1200" dirty="0">
                <a:latin typeface="Times New Roman" panose="02020603050405020304" pitchFamily="18" charset="0"/>
                <a:cs typeface="Times New Roman" panose="02020603050405020304" pitchFamily="18" charset="0"/>
              </a:rPr>
              <a:t>maximal around parietal cortex ranged from </a:t>
            </a:r>
            <a:r>
              <a:rPr lang="en-US" altLang="zh-CN" sz="1200" dirty="0" err="1">
                <a:latin typeface="Times New Roman" panose="02020603050405020304" pitchFamily="18" charset="0"/>
                <a:cs typeface="Times New Roman" panose="02020603050405020304" pitchFamily="18" charset="0"/>
              </a:rPr>
              <a:t>220ms</a:t>
            </a:r>
            <a:r>
              <a:rPr lang="en-US" altLang="zh-CN" sz="1200" dirty="0">
                <a:latin typeface="Times New Roman" panose="02020603050405020304" pitchFamily="18" charset="0"/>
                <a:cs typeface="Times New Roman" panose="02020603050405020304" pitchFamily="18" charset="0"/>
              </a:rPr>
              <a:t> to </a:t>
            </a:r>
            <a:r>
              <a:rPr lang="en-US" altLang="zh-CN" sz="1200" dirty="0" err="1" smtClean="0">
                <a:latin typeface="Times New Roman" panose="02020603050405020304" pitchFamily="18" charset="0"/>
                <a:cs typeface="Times New Roman" panose="02020603050405020304" pitchFamily="18" charset="0"/>
              </a:rPr>
              <a:t>900ms</a:t>
            </a:r>
            <a:r>
              <a:rPr lang="en-US" altLang="zh-CN" sz="1200" dirty="0" smtClean="0">
                <a:latin typeface="Times New Roman" panose="02020603050405020304" pitchFamily="18" charset="0"/>
                <a:cs typeface="Times New Roman" panose="02020603050405020304" pitchFamily="18" charset="0"/>
              </a:rPr>
              <a:t>.</a:t>
            </a:r>
            <a:endParaRPr lang="en-US" altLang="zh-CN" sz="1200" dirty="0">
              <a:latin typeface="Times New Roman" panose="02020603050405020304" pitchFamily="18" charset="0"/>
              <a:cs typeface="Times New Roman" panose="02020603050405020304" pitchFamily="18" charset="0"/>
            </a:endParaRPr>
          </a:p>
        </p:txBody>
      </p:sp>
      <p:pic>
        <p:nvPicPr>
          <p:cNvPr id="33" name="图片 32"/>
          <p:cNvPicPr>
            <a:picLocks noChangeAspect="1"/>
          </p:cNvPicPr>
          <p:nvPr/>
        </p:nvPicPr>
        <p:blipFill>
          <a:blip r:embed="rId2"/>
          <a:stretch>
            <a:fillRect/>
          </a:stretch>
        </p:blipFill>
        <p:spPr>
          <a:xfrm>
            <a:off x="180000" y="180000"/>
            <a:ext cx="6374799" cy="3600000"/>
          </a:xfrm>
          <a:prstGeom prst="rect">
            <a:avLst/>
          </a:prstGeom>
        </p:spPr>
      </p:pic>
    </p:spTree>
    <p:extLst>
      <p:ext uri="{BB962C8B-B14F-4D97-AF65-F5344CB8AC3E}">
        <p14:creationId xmlns:p14="http://schemas.microsoft.com/office/powerpoint/2010/main" val="17817902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文本框 27">
            <a:extLst>
              <a:ext uri="{FF2B5EF4-FFF2-40B4-BE49-F238E27FC236}">
                <a16:creationId xmlns:a16="http://schemas.microsoft.com/office/drawing/2014/main" id="{7BE8898B-259F-4A6B-85CA-5E12A1189AC1}"/>
              </a:ext>
            </a:extLst>
          </p:cNvPr>
          <p:cNvSpPr txBox="1"/>
          <p:nvPr/>
        </p:nvSpPr>
        <p:spPr>
          <a:xfrm>
            <a:off x="180000" y="3960000"/>
            <a:ext cx="7964989" cy="1754326"/>
          </a:xfrm>
          <a:prstGeom prst="rect">
            <a:avLst/>
          </a:prstGeom>
          <a:noFill/>
        </p:spPr>
        <p:txBody>
          <a:bodyPr wrap="square" rtlCol="0" anchor="t" anchorCtr="0">
            <a:spAutoFit/>
          </a:bodyPr>
          <a:lstStyle/>
          <a:p>
            <a:r>
              <a:rPr lang="en-US" altLang="zh-CN" sz="1200" b="1" dirty="0">
                <a:latin typeface="Times New Roman" panose="02020603050405020304" pitchFamily="18" charset="0"/>
                <a:cs typeface="Times New Roman" panose="02020603050405020304" pitchFamily="18" charset="0"/>
              </a:rPr>
              <a:t>Figure </a:t>
            </a:r>
            <a:r>
              <a:rPr lang="en-US" altLang="zh-CN" sz="1200" b="1" dirty="0" smtClean="0">
                <a:latin typeface="Times New Roman" panose="02020603050405020304" pitchFamily="18" charset="0"/>
                <a:cs typeface="Times New Roman" panose="02020603050405020304" pitchFamily="18" charset="0"/>
              </a:rPr>
              <a:t>3. </a:t>
            </a:r>
            <a:r>
              <a:rPr lang="en-US" altLang="zh-CN" sz="1200" b="1" dirty="0">
                <a:latin typeface="Times New Roman" panose="02020603050405020304" pitchFamily="18" charset="0"/>
                <a:cs typeface="Times New Roman" panose="02020603050405020304" pitchFamily="18" charset="0"/>
              </a:rPr>
              <a:t>Grand-averaged ERPs elicited by </a:t>
            </a:r>
            <a:r>
              <a:rPr lang="en-US" altLang="zh-CN" sz="1200" b="1" dirty="0" smtClean="0">
                <a:latin typeface="Times New Roman" panose="02020603050405020304" pitchFamily="18" charset="0"/>
                <a:cs typeface="Times New Roman" panose="02020603050405020304" pitchFamily="18" charset="0"/>
              </a:rPr>
              <a:t>two kinds of </a:t>
            </a:r>
            <a:r>
              <a:rPr lang="en-US" altLang="zh-CN" sz="1200" b="1" dirty="0">
                <a:latin typeface="Times New Roman" panose="02020603050405020304" pitchFamily="18" charset="0"/>
                <a:cs typeface="Times New Roman" panose="02020603050405020304" pitchFamily="18" charset="0"/>
              </a:rPr>
              <a:t>omission comparisons in experiment 1. </a:t>
            </a:r>
            <a:r>
              <a:rPr lang="en-US" altLang="zh-CN" sz="1200" dirty="0">
                <a:latin typeface="Times New Roman" panose="02020603050405020304" pitchFamily="18" charset="0"/>
                <a:cs typeface="Times New Roman" panose="02020603050405020304" pitchFamily="18" charset="0"/>
              </a:rPr>
              <a:t>The upper left panel (A): </a:t>
            </a:r>
            <a:r>
              <a:rPr lang="en-US" altLang="zh-CN" sz="1200" dirty="0">
                <a:latin typeface="Times New Roman" panose="02020603050405020304" pitchFamily="18" charset="0"/>
                <a:cs typeface="Times New Roman" panose="02020603050405020304" pitchFamily="18" charset="0"/>
              </a:rPr>
              <a:t>Omission X trials elicit </a:t>
            </a:r>
            <a:r>
              <a:rPr lang="en-US" altLang="zh-CN" sz="1200" dirty="0" err="1">
                <a:latin typeface="Times New Roman" panose="02020603050405020304" pitchFamily="18" charset="0"/>
                <a:cs typeface="Times New Roman" panose="02020603050405020304" pitchFamily="18" charset="0"/>
              </a:rPr>
              <a:t>P3b</a:t>
            </a:r>
            <a:r>
              <a:rPr lang="en-US" altLang="zh-CN" sz="1200" dirty="0">
                <a:latin typeface="Times New Roman" panose="02020603050405020304" pitchFamily="18" charset="0"/>
                <a:cs typeface="Times New Roman" panose="02020603050405020304" pitchFamily="18" charset="0"/>
              </a:rPr>
              <a:t> response compared non-omission X trials at </a:t>
            </a:r>
            <a:r>
              <a:rPr lang="en-US" altLang="zh-CN" sz="1200" dirty="0" err="1">
                <a:latin typeface="Times New Roman" panose="02020603050405020304" pitchFamily="18" charset="0"/>
                <a:cs typeface="Times New Roman" panose="02020603050405020304" pitchFamily="18" charset="0"/>
              </a:rPr>
              <a:t>Pz</a:t>
            </a:r>
            <a:r>
              <a:rPr lang="en-US" altLang="zh-CN" sz="1200" dirty="0">
                <a:latin typeface="Times New Roman" panose="02020603050405020304" pitchFamily="18" charset="0"/>
                <a:cs typeface="Times New Roman" panose="02020603050405020304" pitchFamily="18" charset="0"/>
              </a:rPr>
              <a:t> </a:t>
            </a:r>
            <a:r>
              <a:rPr lang="en-US" altLang="zh-CN" sz="1200" dirty="0" smtClean="0">
                <a:latin typeface="Times New Roman" panose="02020603050405020304" pitchFamily="18" charset="0"/>
                <a:cs typeface="Times New Roman" panose="02020603050405020304" pitchFamily="18" charset="0"/>
              </a:rPr>
              <a:t>electrode. </a:t>
            </a:r>
            <a:r>
              <a:rPr lang="en-US" altLang="zh-CN" sz="1200" dirty="0">
                <a:latin typeface="Times New Roman" panose="02020603050405020304" pitchFamily="18" charset="0"/>
                <a:cs typeface="Times New Roman" panose="02020603050405020304" pitchFamily="18" charset="0"/>
              </a:rPr>
              <a:t>Gray-shaded area in the </a:t>
            </a:r>
            <a:r>
              <a:rPr lang="en-US" altLang="zh-CN" sz="1200" dirty="0" smtClean="0">
                <a:latin typeface="Times New Roman" panose="02020603050405020304" pitchFamily="18" charset="0"/>
                <a:cs typeface="Times New Roman" panose="02020603050405020304" pitchFamily="18" charset="0"/>
              </a:rPr>
              <a:t>upper middle </a:t>
            </a:r>
            <a:r>
              <a:rPr lang="en-US" altLang="zh-CN" sz="1200" dirty="0">
                <a:latin typeface="Times New Roman" panose="02020603050405020304" pitchFamily="18" charset="0"/>
                <a:cs typeface="Times New Roman" panose="02020603050405020304" pitchFamily="18" charset="0"/>
              </a:rPr>
              <a:t>panel (B) indicates statistically significant time window </a:t>
            </a:r>
            <a:r>
              <a:rPr lang="en-US" altLang="zh-CN" sz="1200" dirty="0">
                <a:latin typeface="Times New Roman" panose="02020603050405020304" pitchFamily="18" charset="0"/>
                <a:cs typeface="Times New Roman" panose="02020603050405020304" pitchFamily="18" charset="0"/>
              </a:rPr>
              <a:t>(600-</a:t>
            </a:r>
            <a:r>
              <a:rPr lang="en-US" altLang="zh-CN" sz="1200" dirty="0" err="1">
                <a:latin typeface="Times New Roman" panose="02020603050405020304" pitchFamily="18" charset="0"/>
                <a:cs typeface="Times New Roman" panose="02020603050405020304" pitchFamily="18" charset="0"/>
              </a:rPr>
              <a:t>1000ms</a:t>
            </a:r>
            <a:r>
              <a:rPr lang="en-US" altLang="zh-CN" sz="1200" dirty="0">
                <a:latin typeface="Times New Roman" panose="02020603050405020304" pitchFamily="18" charset="0"/>
                <a:cs typeface="Times New Roman" panose="02020603050405020304" pitchFamily="18" charset="0"/>
              </a:rPr>
              <a:t>) for this </a:t>
            </a:r>
            <a:r>
              <a:rPr lang="en-US" altLang="zh-CN" sz="1200" dirty="0" err="1">
                <a:latin typeface="Times New Roman" panose="02020603050405020304" pitchFamily="18" charset="0"/>
                <a:cs typeface="Times New Roman" panose="02020603050405020304" pitchFamily="18" charset="0"/>
              </a:rPr>
              <a:t>P3b</a:t>
            </a:r>
            <a:r>
              <a:rPr lang="en-US" altLang="zh-CN" sz="1200" dirty="0">
                <a:latin typeface="Times New Roman" panose="02020603050405020304" pitchFamily="18" charset="0"/>
                <a:cs typeface="Times New Roman" panose="02020603050405020304" pitchFamily="18" charset="0"/>
              </a:rPr>
              <a:t> </a:t>
            </a:r>
            <a:r>
              <a:rPr lang="en-US" altLang="zh-CN" sz="1200" dirty="0" smtClean="0">
                <a:latin typeface="Times New Roman" panose="02020603050405020304" pitchFamily="18" charset="0"/>
                <a:cs typeface="Times New Roman" panose="02020603050405020304" pitchFamily="18" charset="0"/>
              </a:rPr>
              <a:t>response. The </a:t>
            </a:r>
            <a:r>
              <a:rPr lang="en-US" altLang="zh-CN" sz="1200" dirty="0">
                <a:latin typeface="Times New Roman" panose="02020603050405020304" pitchFamily="18" charset="0"/>
                <a:cs typeface="Times New Roman" panose="02020603050405020304" pitchFamily="18" charset="0"/>
              </a:rPr>
              <a:t>scalp topographic maps of t value upper right panel (C) </a:t>
            </a:r>
            <a:r>
              <a:rPr lang="en-US" altLang="zh-CN" sz="1200" dirty="0" smtClean="0">
                <a:latin typeface="Times New Roman" panose="02020603050405020304" pitchFamily="18" charset="0"/>
                <a:cs typeface="Times New Roman" panose="02020603050405020304" pitchFamily="18" charset="0"/>
              </a:rPr>
              <a:t>confirms </a:t>
            </a:r>
            <a:r>
              <a:rPr lang="en-US" altLang="zh-CN" sz="1200" dirty="0">
                <a:latin typeface="Times New Roman" panose="02020603050405020304" pitchFamily="18" charset="0"/>
                <a:cs typeface="Times New Roman" panose="02020603050405020304" pitchFamily="18" charset="0"/>
              </a:rPr>
              <a:t>that </a:t>
            </a:r>
            <a:r>
              <a:rPr lang="en-US" altLang="zh-CN" sz="1200" dirty="0" err="1">
                <a:latin typeface="Times New Roman" panose="02020603050405020304" pitchFamily="18" charset="0"/>
                <a:cs typeface="Times New Roman" panose="02020603050405020304" pitchFamily="18" charset="0"/>
              </a:rPr>
              <a:t>P</a:t>
            </a:r>
            <a:r>
              <a:rPr lang="en-US" altLang="zh-CN" sz="1200" dirty="0" err="1" smtClean="0">
                <a:latin typeface="Times New Roman" panose="02020603050405020304" pitchFamily="18" charset="0"/>
                <a:cs typeface="Times New Roman" panose="02020603050405020304" pitchFamily="18" charset="0"/>
              </a:rPr>
              <a:t>3b</a:t>
            </a:r>
            <a:r>
              <a:rPr lang="en-US" altLang="zh-CN" sz="1200" dirty="0" smtClean="0">
                <a:latin typeface="Times New Roman" panose="02020603050405020304" pitchFamily="18" charset="0"/>
                <a:cs typeface="Times New Roman" panose="02020603050405020304" pitchFamily="18" charset="0"/>
              </a:rPr>
              <a:t> </a:t>
            </a:r>
            <a:r>
              <a:rPr lang="en-US" altLang="zh-CN" sz="1200" dirty="0">
                <a:latin typeface="Times New Roman" panose="02020603050405020304" pitchFamily="18" charset="0"/>
                <a:cs typeface="Times New Roman" panose="02020603050405020304" pitchFamily="18" charset="0"/>
              </a:rPr>
              <a:t>component during </a:t>
            </a:r>
            <a:r>
              <a:rPr lang="en-US" altLang="zh-CN" sz="1200" dirty="0" smtClean="0">
                <a:latin typeface="Times New Roman" panose="02020603050405020304" pitchFamily="18" charset="0"/>
                <a:cs typeface="Times New Roman" panose="02020603050405020304" pitchFamily="18" charset="0"/>
              </a:rPr>
              <a:t>600-</a:t>
            </a:r>
            <a:r>
              <a:rPr lang="en-US" altLang="zh-CN" sz="1200" dirty="0" err="1" smtClean="0">
                <a:latin typeface="Times New Roman" panose="02020603050405020304" pitchFamily="18" charset="0"/>
                <a:cs typeface="Times New Roman" panose="02020603050405020304" pitchFamily="18" charset="0"/>
              </a:rPr>
              <a:t>1000ms</a:t>
            </a:r>
            <a:r>
              <a:rPr lang="en-US" altLang="zh-CN" sz="1200" dirty="0" smtClean="0">
                <a:latin typeface="Times New Roman" panose="02020603050405020304" pitchFamily="18" charset="0"/>
                <a:cs typeface="Times New Roman" panose="02020603050405020304" pitchFamily="18" charset="0"/>
              </a:rPr>
              <a:t> </a:t>
            </a:r>
            <a:r>
              <a:rPr lang="en-US" altLang="zh-CN" sz="1200" dirty="0">
                <a:latin typeface="Times New Roman" panose="02020603050405020304" pitchFamily="18" charset="0"/>
                <a:cs typeface="Times New Roman" panose="02020603050405020304" pitchFamily="18" charset="0"/>
              </a:rPr>
              <a:t>dominant in </a:t>
            </a:r>
            <a:r>
              <a:rPr lang="en-US" altLang="zh-CN" sz="1200" dirty="0" smtClean="0">
                <a:latin typeface="Times New Roman" panose="02020603050405020304" pitchFamily="18" charset="0"/>
                <a:cs typeface="Times New Roman" panose="02020603050405020304" pitchFamily="18" charset="0"/>
              </a:rPr>
              <a:t>parietal area. The </a:t>
            </a:r>
            <a:r>
              <a:rPr lang="en-US" altLang="zh-CN" sz="1200" dirty="0" smtClean="0">
                <a:latin typeface="Times New Roman" panose="02020603050405020304" pitchFamily="18" charset="0"/>
                <a:cs typeface="Times New Roman" panose="02020603050405020304" pitchFamily="18" charset="0"/>
              </a:rPr>
              <a:t>bottom left </a:t>
            </a:r>
            <a:r>
              <a:rPr lang="en-US" altLang="zh-CN" sz="1200" dirty="0">
                <a:latin typeface="Times New Roman" panose="02020603050405020304" pitchFamily="18" charset="0"/>
                <a:cs typeface="Times New Roman" panose="02020603050405020304" pitchFamily="18" charset="0"/>
              </a:rPr>
              <a:t>panel </a:t>
            </a:r>
            <a:r>
              <a:rPr lang="en-US" altLang="zh-CN" sz="1200" dirty="0" smtClean="0">
                <a:latin typeface="Times New Roman" panose="02020603050405020304" pitchFamily="18" charset="0"/>
                <a:cs typeface="Times New Roman" panose="02020603050405020304" pitchFamily="18" charset="0"/>
              </a:rPr>
              <a:t>(D</a:t>
            </a:r>
            <a:r>
              <a:rPr lang="en-US" altLang="zh-CN" sz="1200" dirty="0" smtClean="0">
                <a:latin typeface="Times New Roman" panose="02020603050405020304" pitchFamily="18" charset="0"/>
                <a:cs typeface="Times New Roman" panose="02020603050405020304" pitchFamily="18" charset="0"/>
              </a:rPr>
              <a:t>): </a:t>
            </a:r>
            <a:r>
              <a:rPr lang="en-US" altLang="zh-CN" sz="1200" dirty="0">
                <a:latin typeface="Times New Roman" panose="02020603050405020304" pitchFamily="18" charset="0"/>
                <a:cs typeface="Times New Roman" panose="02020603050405020304" pitchFamily="18" charset="0"/>
              </a:rPr>
              <a:t>Omission Y trials elicit </a:t>
            </a:r>
            <a:r>
              <a:rPr lang="en-US" altLang="zh-CN" sz="1200" dirty="0" err="1">
                <a:latin typeface="Times New Roman" panose="02020603050405020304" pitchFamily="18" charset="0"/>
                <a:cs typeface="Times New Roman" panose="02020603050405020304" pitchFamily="18" charset="0"/>
              </a:rPr>
              <a:t>P3b</a:t>
            </a:r>
            <a:r>
              <a:rPr lang="en-US" altLang="zh-CN" sz="1200" dirty="0">
                <a:latin typeface="Times New Roman" panose="02020603050405020304" pitchFamily="18" charset="0"/>
                <a:cs typeface="Times New Roman" panose="02020603050405020304" pitchFamily="18" charset="0"/>
              </a:rPr>
              <a:t> response compared non-omission Y trials at </a:t>
            </a:r>
            <a:r>
              <a:rPr lang="en-US" altLang="zh-CN" sz="1200" dirty="0" err="1">
                <a:latin typeface="Times New Roman" panose="02020603050405020304" pitchFamily="18" charset="0"/>
                <a:cs typeface="Times New Roman" panose="02020603050405020304" pitchFamily="18" charset="0"/>
              </a:rPr>
              <a:t>Pz</a:t>
            </a:r>
            <a:r>
              <a:rPr lang="en-US" altLang="zh-CN" sz="1200" dirty="0">
                <a:latin typeface="Times New Roman" panose="02020603050405020304" pitchFamily="18" charset="0"/>
                <a:cs typeface="Times New Roman" panose="02020603050405020304" pitchFamily="18" charset="0"/>
              </a:rPr>
              <a:t> </a:t>
            </a:r>
            <a:r>
              <a:rPr lang="en-US" altLang="zh-CN" sz="1200" dirty="0" smtClean="0">
                <a:latin typeface="Times New Roman" panose="02020603050405020304" pitchFamily="18" charset="0"/>
                <a:cs typeface="Times New Roman" panose="02020603050405020304" pitchFamily="18" charset="0"/>
              </a:rPr>
              <a:t>electrode. </a:t>
            </a:r>
            <a:r>
              <a:rPr lang="en-US" altLang="zh-CN" sz="1200" dirty="0">
                <a:latin typeface="Times New Roman" panose="02020603050405020304" pitchFamily="18" charset="0"/>
                <a:cs typeface="Times New Roman" panose="02020603050405020304" pitchFamily="18" charset="0"/>
              </a:rPr>
              <a:t>Gray-shaded area in the bottom </a:t>
            </a:r>
            <a:r>
              <a:rPr lang="en-US" altLang="zh-CN" sz="1200" dirty="0" smtClean="0">
                <a:latin typeface="Times New Roman" panose="02020603050405020304" pitchFamily="18" charset="0"/>
                <a:cs typeface="Times New Roman" panose="02020603050405020304" pitchFamily="18" charset="0"/>
              </a:rPr>
              <a:t>middle </a:t>
            </a:r>
            <a:r>
              <a:rPr lang="en-US" altLang="zh-CN" sz="1200" dirty="0">
                <a:latin typeface="Times New Roman" panose="02020603050405020304" pitchFamily="18" charset="0"/>
                <a:cs typeface="Times New Roman" panose="02020603050405020304" pitchFamily="18" charset="0"/>
              </a:rPr>
              <a:t>panel </a:t>
            </a:r>
            <a:r>
              <a:rPr lang="en-US" altLang="zh-CN" sz="1200" dirty="0" smtClean="0">
                <a:latin typeface="Times New Roman" panose="02020603050405020304" pitchFamily="18" charset="0"/>
                <a:cs typeface="Times New Roman" panose="02020603050405020304" pitchFamily="18" charset="0"/>
              </a:rPr>
              <a:t>(E) </a:t>
            </a:r>
            <a:r>
              <a:rPr lang="en-US" altLang="zh-CN" sz="1200" dirty="0">
                <a:latin typeface="Times New Roman" panose="02020603050405020304" pitchFamily="18" charset="0"/>
                <a:cs typeface="Times New Roman" panose="02020603050405020304" pitchFamily="18" charset="0"/>
              </a:rPr>
              <a:t>indicates statistically significant time window (</a:t>
            </a:r>
            <a:r>
              <a:rPr lang="en-US" altLang="zh-CN" sz="1200" dirty="0" smtClean="0">
                <a:latin typeface="Times New Roman" panose="02020603050405020304" pitchFamily="18" charset="0"/>
                <a:cs typeface="Times New Roman" panose="02020603050405020304" pitchFamily="18" charset="0"/>
              </a:rPr>
              <a:t>220-</a:t>
            </a:r>
            <a:r>
              <a:rPr lang="en-US" altLang="zh-CN" sz="1200" dirty="0" err="1" smtClean="0">
                <a:latin typeface="Times New Roman" panose="02020603050405020304" pitchFamily="18" charset="0"/>
                <a:cs typeface="Times New Roman" panose="02020603050405020304" pitchFamily="18" charset="0"/>
              </a:rPr>
              <a:t>900ms</a:t>
            </a:r>
            <a:r>
              <a:rPr lang="en-US" altLang="zh-CN" sz="1200" dirty="0">
                <a:latin typeface="Times New Roman" panose="02020603050405020304" pitchFamily="18" charset="0"/>
                <a:cs typeface="Times New Roman" panose="02020603050405020304" pitchFamily="18" charset="0"/>
              </a:rPr>
              <a:t>) for this </a:t>
            </a:r>
            <a:r>
              <a:rPr lang="en-US" altLang="zh-CN" sz="1200" dirty="0" err="1">
                <a:latin typeface="Times New Roman" panose="02020603050405020304" pitchFamily="18" charset="0"/>
                <a:cs typeface="Times New Roman" panose="02020603050405020304" pitchFamily="18" charset="0"/>
              </a:rPr>
              <a:t>P3b</a:t>
            </a:r>
            <a:r>
              <a:rPr lang="en-US" altLang="zh-CN" sz="1200" dirty="0">
                <a:latin typeface="Times New Roman" panose="02020603050405020304" pitchFamily="18" charset="0"/>
                <a:cs typeface="Times New Roman" panose="02020603050405020304" pitchFamily="18" charset="0"/>
              </a:rPr>
              <a:t> </a:t>
            </a:r>
            <a:r>
              <a:rPr lang="en-US" altLang="zh-CN" sz="1200" dirty="0" smtClean="0">
                <a:latin typeface="Times New Roman" panose="02020603050405020304" pitchFamily="18" charset="0"/>
                <a:cs typeface="Times New Roman" panose="02020603050405020304" pitchFamily="18" charset="0"/>
              </a:rPr>
              <a:t>response.</a:t>
            </a:r>
            <a:r>
              <a:rPr lang="en-US" altLang="zh-CN" sz="1200" dirty="0">
                <a:latin typeface="Times New Roman" panose="02020603050405020304" pitchFamily="18" charset="0"/>
                <a:cs typeface="Times New Roman" panose="02020603050405020304" pitchFamily="18" charset="0"/>
              </a:rPr>
              <a:t> The scalp topographic maps of statistical difference in down right panel (F) shows significant </a:t>
            </a:r>
            <a:r>
              <a:rPr lang="en-US" altLang="zh-CN" sz="1200" dirty="0" err="1">
                <a:latin typeface="Times New Roman" panose="02020603050405020304" pitchFamily="18" charset="0"/>
                <a:cs typeface="Times New Roman" panose="02020603050405020304" pitchFamily="18" charset="0"/>
              </a:rPr>
              <a:t>P3b</a:t>
            </a:r>
            <a:r>
              <a:rPr lang="en-US" altLang="zh-CN" sz="1200" dirty="0">
                <a:latin typeface="Times New Roman" panose="02020603050405020304" pitchFamily="18" charset="0"/>
                <a:cs typeface="Times New Roman" panose="02020603050405020304" pitchFamily="18" charset="0"/>
              </a:rPr>
              <a:t> </a:t>
            </a:r>
            <a:r>
              <a:rPr lang="en-US" altLang="zh-CN" sz="1200" dirty="0" smtClean="0">
                <a:latin typeface="Times New Roman" panose="02020603050405020304" pitchFamily="18" charset="0"/>
                <a:cs typeface="Times New Roman" panose="02020603050405020304" pitchFamily="18" charset="0"/>
              </a:rPr>
              <a:t>component maximal </a:t>
            </a:r>
            <a:r>
              <a:rPr lang="en-US" altLang="zh-CN" sz="1200" dirty="0">
                <a:latin typeface="Times New Roman" panose="02020603050405020304" pitchFamily="18" charset="0"/>
                <a:cs typeface="Times New Roman" panose="02020603050405020304" pitchFamily="18" charset="0"/>
              </a:rPr>
              <a:t>around parietal cortex ranged from </a:t>
            </a:r>
            <a:r>
              <a:rPr lang="en-US" altLang="zh-CN" sz="1200" dirty="0" err="1" smtClean="0">
                <a:latin typeface="Times New Roman" panose="02020603050405020304" pitchFamily="18" charset="0"/>
                <a:cs typeface="Times New Roman" panose="02020603050405020304" pitchFamily="18" charset="0"/>
              </a:rPr>
              <a:t>650ms</a:t>
            </a:r>
            <a:r>
              <a:rPr lang="en-US" altLang="zh-CN" sz="1200" dirty="0" smtClean="0">
                <a:latin typeface="Times New Roman" panose="02020603050405020304" pitchFamily="18" charset="0"/>
                <a:cs typeface="Times New Roman" panose="02020603050405020304" pitchFamily="18" charset="0"/>
              </a:rPr>
              <a:t> </a:t>
            </a:r>
            <a:r>
              <a:rPr lang="en-US" altLang="zh-CN" sz="1200" dirty="0">
                <a:latin typeface="Times New Roman" panose="02020603050405020304" pitchFamily="18" charset="0"/>
                <a:cs typeface="Times New Roman" panose="02020603050405020304" pitchFamily="18" charset="0"/>
              </a:rPr>
              <a:t>to </a:t>
            </a:r>
            <a:r>
              <a:rPr lang="en-US" altLang="zh-CN" sz="1200" dirty="0" err="1" smtClean="0">
                <a:latin typeface="Times New Roman" panose="02020603050405020304" pitchFamily="18" charset="0"/>
                <a:cs typeface="Times New Roman" panose="02020603050405020304" pitchFamily="18" charset="0"/>
              </a:rPr>
              <a:t>1000ms</a:t>
            </a:r>
            <a:r>
              <a:rPr lang="en-US" altLang="zh-CN" sz="1200" dirty="0">
                <a:latin typeface="Times New Roman" panose="02020603050405020304" pitchFamily="18" charset="0"/>
                <a:cs typeface="Times New Roman" panose="02020603050405020304" pitchFamily="18" charset="0"/>
              </a:rPr>
              <a:t>.</a:t>
            </a:r>
          </a:p>
          <a:p>
            <a:endParaRPr lang="en-US" altLang="zh-CN" sz="1200" dirty="0">
              <a:latin typeface="Times New Roman" panose="02020603050405020304" pitchFamily="18" charset="0"/>
              <a:cs typeface="Times New Roman" panose="02020603050405020304" pitchFamily="18" charset="0"/>
            </a:endParaRPr>
          </a:p>
        </p:txBody>
      </p:sp>
      <p:pic>
        <p:nvPicPr>
          <p:cNvPr id="6" name="图片 5"/>
          <p:cNvPicPr>
            <a:picLocks noChangeAspect="1"/>
          </p:cNvPicPr>
          <p:nvPr/>
        </p:nvPicPr>
        <p:blipFill>
          <a:blip r:embed="rId2"/>
          <a:stretch>
            <a:fillRect/>
          </a:stretch>
        </p:blipFill>
        <p:spPr>
          <a:xfrm>
            <a:off x="180000" y="180000"/>
            <a:ext cx="6365147" cy="3600000"/>
          </a:xfrm>
          <a:prstGeom prst="rect">
            <a:avLst/>
          </a:prstGeom>
        </p:spPr>
      </p:pic>
    </p:spTree>
    <p:extLst>
      <p:ext uri="{BB962C8B-B14F-4D97-AF65-F5344CB8AC3E}">
        <p14:creationId xmlns:p14="http://schemas.microsoft.com/office/powerpoint/2010/main" val="28915185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a:extLst>
              <a:ext uri="{FF2B5EF4-FFF2-40B4-BE49-F238E27FC236}">
                <a16:creationId xmlns:a16="http://schemas.microsoft.com/office/drawing/2014/main" id="{08854FD1-5357-454D-B1E5-E8B233A1507C}"/>
              </a:ext>
            </a:extLst>
          </p:cNvPr>
          <p:cNvPicPr>
            <a:picLocks noChangeAspect="1"/>
          </p:cNvPicPr>
          <p:nvPr/>
        </p:nvPicPr>
        <p:blipFill>
          <a:blip r:embed="rId2"/>
          <a:stretch>
            <a:fillRect/>
          </a:stretch>
        </p:blipFill>
        <p:spPr>
          <a:xfrm>
            <a:off x="180000" y="180000"/>
            <a:ext cx="6498991" cy="3411690"/>
          </a:xfrm>
          <a:prstGeom prst="rect">
            <a:avLst/>
          </a:prstGeom>
        </p:spPr>
      </p:pic>
      <p:sp>
        <p:nvSpPr>
          <p:cNvPr id="4" name="文本框 3">
            <a:extLst>
              <a:ext uri="{FF2B5EF4-FFF2-40B4-BE49-F238E27FC236}">
                <a16:creationId xmlns:a16="http://schemas.microsoft.com/office/drawing/2014/main" id="{F37E9655-59FE-4A89-BAC2-152388A9C702}"/>
              </a:ext>
            </a:extLst>
          </p:cNvPr>
          <p:cNvSpPr txBox="1"/>
          <p:nvPr/>
        </p:nvSpPr>
        <p:spPr>
          <a:xfrm>
            <a:off x="180001" y="3785500"/>
            <a:ext cx="11783400" cy="2062103"/>
          </a:xfrm>
          <a:prstGeom prst="rect">
            <a:avLst/>
          </a:prstGeom>
          <a:noFill/>
        </p:spPr>
        <p:txBody>
          <a:bodyPr wrap="square" rtlCol="0" anchor="t" anchorCtr="0">
            <a:spAutoFit/>
          </a:bodyPr>
          <a:lstStyle/>
          <a:p>
            <a:r>
              <a:rPr lang="en-US" altLang="zh-CN" sz="1600" b="1" dirty="0">
                <a:latin typeface="Times New Roman" panose="02020603050405020304" pitchFamily="18" charset="0"/>
                <a:cs typeface="Times New Roman" panose="02020603050405020304" pitchFamily="18" charset="0"/>
              </a:rPr>
              <a:t>Figure 2. Illustrations of Block design of three experiments. </a:t>
            </a:r>
            <a:r>
              <a:rPr lang="en-US" altLang="zh-CN" sz="1600" dirty="0">
                <a:latin typeface="Times New Roman" panose="02020603050405020304" pitchFamily="18" charset="0"/>
                <a:cs typeface="Times New Roman" panose="02020603050405020304" pitchFamily="18" charset="0"/>
              </a:rPr>
              <a:t>Three experiments involve both XXXX and XXXY task which are consisted of three types of trials in each block. XXXX task with deviant block is consisted of 75% standard trials (XXXX), 12.5% new frequency trials (X’X’X’X’ and 12.5% rule deviant trials (X’X’X’Y’); XXXX task with omission block is consisted of 75% standard trials (XXXX), 12.5% new frequency trials (X’X’X’X’ and 12.5% omission X trials (X’X’X’). In contrast, XXXY task with deviant block involves 75% standard trials (XXXY), 12.5% new frequency trials (X’X’X’Y’ and 12.5% rule deviant trials (X’X’X’X’); XXXX task with omission block involves 75% standard trials (XXXY), 12.5% new frequency trials (X’X’X’Y’) and 12.5% omission Y trials (X’X’X’). Pure omission block consists of 100% purely omission trials (XXX), which following deviant block in XXXX task or XXXY task only in experiment 2. The orthogonal design of these experiments enable two level of regularities, standard versus deviant and local versus global.</a:t>
            </a:r>
          </a:p>
        </p:txBody>
      </p:sp>
    </p:spTree>
    <p:extLst>
      <p:ext uri="{BB962C8B-B14F-4D97-AF65-F5344CB8AC3E}">
        <p14:creationId xmlns:p14="http://schemas.microsoft.com/office/powerpoint/2010/main" val="28151925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a:extLst>
              <a:ext uri="{FF2B5EF4-FFF2-40B4-BE49-F238E27FC236}">
                <a16:creationId xmlns:a16="http://schemas.microsoft.com/office/drawing/2014/main" id="{E7D9FD08-A4CE-4732-B423-73F34B91FB73}"/>
              </a:ext>
            </a:extLst>
          </p:cNvPr>
          <p:cNvSpPr/>
          <p:nvPr/>
        </p:nvSpPr>
        <p:spPr>
          <a:xfrm>
            <a:off x="180000" y="3960000"/>
            <a:ext cx="7135200" cy="1384995"/>
          </a:xfrm>
          <a:prstGeom prst="rect">
            <a:avLst/>
          </a:prstGeom>
        </p:spPr>
        <p:txBody>
          <a:bodyPr wrap="square">
            <a:spAutoFit/>
          </a:bodyPr>
          <a:lstStyle/>
          <a:p>
            <a:r>
              <a:rPr lang="en-US" altLang="zh-CN" sz="1200" b="1" dirty="0">
                <a:latin typeface="Times New Roman" panose="02020603050405020304" pitchFamily="18" charset="0"/>
                <a:cs typeface="Times New Roman" panose="02020603050405020304" pitchFamily="18" charset="0"/>
              </a:rPr>
              <a:t>Figure </a:t>
            </a:r>
            <a:r>
              <a:rPr lang="en-US" altLang="zh-CN" sz="1200" b="1" dirty="0" smtClean="0">
                <a:latin typeface="Times New Roman" panose="02020603050405020304" pitchFamily="18" charset="0"/>
                <a:cs typeface="Times New Roman" panose="02020603050405020304" pitchFamily="18" charset="0"/>
              </a:rPr>
              <a:t>4</a:t>
            </a:r>
            <a:r>
              <a:rPr lang="en-US" altLang="zh-CN" sz="1200" b="1" dirty="0" smtClean="0">
                <a:latin typeface="Times New Roman" panose="02020603050405020304" pitchFamily="18" charset="0"/>
                <a:cs typeface="Times New Roman" panose="02020603050405020304" pitchFamily="18" charset="0"/>
              </a:rPr>
              <a:t>. Single-trial </a:t>
            </a:r>
            <a:r>
              <a:rPr lang="en-US" altLang="zh-CN" sz="1200" b="1" dirty="0">
                <a:latin typeface="Times New Roman" panose="02020603050405020304" pitchFamily="18" charset="0"/>
                <a:cs typeface="Times New Roman" panose="02020603050405020304" pitchFamily="18" charset="0"/>
              </a:rPr>
              <a:t>decoding </a:t>
            </a:r>
            <a:r>
              <a:rPr lang="en-US" altLang="zh-CN" sz="1200" b="1" dirty="0" smtClean="0">
                <a:latin typeface="Times New Roman" panose="02020603050405020304" pitchFamily="18" charset="0"/>
                <a:cs typeface="Times New Roman" panose="02020603050405020304" pitchFamily="18" charset="0"/>
              </a:rPr>
              <a:t>results for </a:t>
            </a:r>
            <a:r>
              <a:rPr lang="en-US" altLang="zh-CN" sz="1200" b="1" dirty="0">
                <a:latin typeface="Times New Roman" panose="02020603050405020304" pitchFamily="18" charset="0"/>
                <a:cs typeface="Times New Roman" panose="02020603050405020304" pitchFamily="18" charset="0"/>
              </a:rPr>
              <a:t>experiment 1. </a:t>
            </a:r>
            <a:r>
              <a:rPr lang="en-US" altLang="zh-CN" sz="1200" dirty="0" smtClean="0">
                <a:latin typeface="Times New Roman" panose="02020603050405020304" pitchFamily="18" charset="0"/>
                <a:cs typeface="Times New Roman" panose="02020603050405020304" pitchFamily="18" charset="0"/>
              </a:rPr>
              <a:t>The </a:t>
            </a:r>
            <a:r>
              <a:rPr lang="en-US" altLang="zh-CN" sz="1200" dirty="0">
                <a:latin typeface="Times New Roman" panose="02020603050405020304" pitchFamily="18" charset="0"/>
                <a:cs typeface="Times New Roman" panose="02020603050405020304" pitchFamily="18" charset="0"/>
              </a:rPr>
              <a:t>onset time of significant decoding performance was earlier in local comparison </a:t>
            </a:r>
            <a:r>
              <a:rPr lang="en-US" altLang="zh-CN" sz="1200" dirty="0" smtClean="0">
                <a:latin typeface="Times New Roman" panose="02020603050405020304" pitchFamily="18" charset="0"/>
                <a:cs typeface="Times New Roman" panose="02020603050405020304" pitchFamily="18" charset="0"/>
              </a:rPr>
              <a:t>(A) compared </a:t>
            </a:r>
            <a:r>
              <a:rPr lang="en-US" altLang="zh-CN" sz="1200" dirty="0">
                <a:latin typeface="Times New Roman" panose="02020603050405020304" pitchFamily="18" charset="0"/>
                <a:cs typeface="Times New Roman" panose="02020603050405020304" pitchFamily="18" charset="0"/>
              </a:rPr>
              <a:t>to that of global </a:t>
            </a:r>
            <a:r>
              <a:rPr lang="en-US" altLang="zh-CN" sz="1200" dirty="0" smtClean="0">
                <a:latin typeface="Times New Roman" panose="02020603050405020304" pitchFamily="18" charset="0"/>
                <a:cs typeface="Times New Roman" panose="02020603050405020304" pitchFamily="18" charset="0"/>
              </a:rPr>
              <a:t>comparison (B), </a:t>
            </a:r>
            <a:r>
              <a:rPr lang="en-US" altLang="zh-CN" sz="1200" dirty="0">
                <a:latin typeface="Times New Roman" panose="02020603050405020304" pitchFamily="18" charset="0"/>
                <a:cs typeface="Times New Roman" panose="02020603050405020304" pitchFamily="18" charset="0"/>
              </a:rPr>
              <a:t>indicated that local effect information was earlier available than global effect. </a:t>
            </a:r>
            <a:r>
              <a:rPr lang="en-US" altLang="zh-CN" sz="1200" dirty="0" smtClean="0">
                <a:latin typeface="Times New Roman" panose="02020603050405020304" pitchFamily="18" charset="0"/>
                <a:cs typeface="Times New Roman" panose="02020603050405020304" pitchFamily="18" charset="0"/>
              </a:rPr>
              <a:t>Furthermore, the </a:t>
            </a:r>
            <a:r>
              <a:rPr lang="en-US" altLang="zh-CN" sz="1200" dirty="0">
                <a:latin typeface="Times New Roman" panose="02020603050405020304" pitchFamily="18" charset="0"/>
                <a:cs typeface="Times New Roman" panose="02020603050405020304" pitchFamily="18" charset="0"/>
              </a:rPr>
              <a:t>time when the peak in decoding performance occur also showed local effect was precede global effect. </a:t>
            </a:r>
            <a:r>
              <a:rPr lang="en-US" altLang="zh-CN" sz="1200" dirty="0" smtClean="0">
                <a:latin typeface="Times New Roman" panose="02020603050405020304" pitchFamily="18" charset="0"/>
                <a:cs typeface="Times New Roman" panose="02020603050405020304" pitchFamily="18" charset="0"/>
              </a:rPr>
              <a:t>The </a:t>
            </a:r>
            <a:r>
              <a:rPr lang="en-US" altLang="zh-CN" sz="1200" dirty="0">
                <a:latin typeface="Times New Roman" panose="02020603050405020304" pitchFamily="18" charset="0"/>
                <a:cs typeface="Times New Roman" panose="02020603050405020304" pitchFamily="18" charset="0"/>
              </a:rPr>
              <a:t>onset time of significant decoding performance in Omission X </a:t>
            </a:r>
            <a:r>
              <a:rPr lang="en-US" altLang="zh-CN" sz="1200" dirty="0" smtClean="0">
                <a:latin typeface="Times New Roman" panose="02020603050405020304" pitchFamily="18" charset="0"/>
                <a:cs typeface="Times New Roman" panose="02020603050405020304" pitchFamily="18" charset="0"/>
              </a:rPr>
              <a:t>comparison (C) and </a:t>
            </a:r>
            <a:r>
              <a:rPr lang="en-US" altLang="zh-CN" sz="1200" dirty="0">
                <a:latin typeface="Times New Roman" panose="02020603050405020304" pitchFamily="18" charset="0"/>
                <a:cs typeface="Times New Roman" panose="02020603050405020304" pitchFamily="18" charset="0"/>
              </a:rPr>
              <a:t>Omission Y </a:t>
            </a:r>
            <a:r>
              <a:rPr lang="en-US" altLang="zh-CN" sz="1200" dirty="0" smtClean="0">
                <a:latin typeface="Times New Roman" panose="02020603050405020304" pitchFamily="18" charset="0"/>
                <a:cs typeface="Times New Roman" panose="02020603050405020304" pitchFamily="18" charset="0"/>
              </a:rPr>
              <a:t>comparison (D) were </a:t>
            </a:r>
            <a:r>
              <a:rPr lang="en-US" altLang="zh-CN" sz="1200" dirty="0">
                <a:latin typeface="Times New Roman" panose="02020603050405020304" pitchFamily="18" charset="0"/>
                <a:cs typeface="Times New Roman" panose="02020603050405020304" pitchFamily="18" charset="0"/>
              </a:rPr>
              <a:t>all later than that of local </a:t>
            </a:r>
            <a:r>
              <a:rPr lang="en-US" altLang="zh-CN" sz="1200" dirty="0" smtClean="0">
                <a:latin typeface="Times New Roman" panose="02020603050405020304" pitchFamily="18" charset="0"/>
                <a:cs typeface="Times New Roman" panose="02020603050405020304" pitchFamily="18" charset="0"/>
              </a:rPr>
              <a:t>effect</a:t>
            </a:r>
            <a:r>
              <a:rPr lang="en-US" altLang="zh-CN" sz="1200" dirty="0">
                <a:latin typeface="Times New Roman" panose="02020603050405020304" pitchFamily="18" charset="0"/>
                <a:cs typeface="Times New Roman" panose="02020603050405020304" pitchFamily="18" charset="0"/>
              </a:rPr>
              <a:t>, but similar with global effect</a:t>
            </a:r>
            <a:r>
              <a:rPr lang="en-US" altLang="zh-CN" sz="1200" dirty="0" smtClean="0">
                <a:latin typeface="Times New Roman" panose="02020603050405020304" pitchFamily="18" charset="0"/>
                <a:cs typeface="Times New Roman" panose="02020603050405020304" pitchFamily="18" charset="0"/>
              </a:rPr>
              <a:t>, which </a:t>
            </a:r>
            <a:r>
              <a:rPr lang="en-US" altLang="zh-CN" sz="1200" dirty="0">
                <a:latin typeface="Times New Roman" panose="02020603050405020304" pitchFamily="18" charset="0"/>
                <a:cs typeface="Times New Roman" panose="02020603050405020304" pitchFamily="18" charset="0"/>
              </a:rPr>
              <a:t>suggested that brain response to auditory omission may be not just predictive error, because they shared some common characteristics with global effect.</a:t>
            </a:r>
            <a:endParaRPr lang="zh-CN" altLang="en-US" sz="1200" dirty="0">
              <a:latin typeface="Times New Roman" panose="02020603050405020304" pitchFamily="18" charset="0"/>
              <a:cs typeface="Times New Roman" panose="02020603050405020304" pitchFamily="18" charset="0"/>
            </a:endParaRPr>
          </a:p>
        </p:txBody>
      </p:sp>
      <p:pic>
        <p:nvPicPr>
          <p:cNvPr id="5" name="图片 4"/>
          <p:cNvPicPr>
            <a:picLocks noChangeAspect="1"/>
          </p:cNvPicPr>
          <p:nvPr/>
        </p:nvPicPr>
        <p:blipFill>
          <a:blip r:embed="rId2"/>
          <a:stretch>
            <a:fillRect/>
          </a:stretch>
        </p:blipFill>
        <p:spPr>
          <a:xfrm>
            <a:off x="180000" y="180000"/>
            <a:ext cx="4707128" cy="3600000"/>
          </a:xfrm>
          <a:prstGeom prst="rect">
            <a:avLst/>
          </a:prstGeom>
        </p:spPr>
      </p:pic>
    </p:spTree>
    <p:extLst>
      <p:ext uri="{BB962C8B-B14F-4D97-AF65-F5344CB8AC3E}">
        <p14:creationId xmlns:p14="http://schemas.microsoft.com/office/powerpoint/2010/main" val="6969204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a:extLst>
              <a:ext uri="{FF2B5EF4-FFF2-40B4-BE49-F238E27FC236}">
                <a16:creationId xmlns:a16="http://schemas.microsoft.com/office/drawing/2014/main" id="{E7D9FD08-A4CE-4732-B423-73F34B91FB73}"/>
              </a:ext>
            </a:extLst>
          </p:cNvPr>
          <p:cNvSpPr/>
          <p:nvPr/>
        </p:nvSpPr>
        <p:spPr>
          <a:xfrm>
            <a:off x="180000" y="3960000"/>
            <a:ext cx="4634408" cy="276999"/>
          </a:xfrm>
          <a:prstGeom prst="rect">
            <a:avLst/>
          </a:prstGeom>
        </p:spPr>
        <p:txBody>
          <a:bodyPr wrap="square">
            <a:spAutoFit/>
          </a:bodyPr>
          <a:lstStyle/>
          <a:p>
            <a:r>
              <a:rPr lang="en-US" altLang="zh-CN" sz="1200" b="1" dirty="0">
                <a:latin typeface="Times New Roman" panose="02020603050405020304" pitchFamily="18" charset="0"/>
                <a:cs typeface="Times New Roman" panose="02020603050405020304" pitchFamily="18" charset="0"/>
              </a:rPr>
              <a:t>Figure </a:t>
            </a:r>
            <a:r>
              <a:rPr lang="en-US" altLang="zh-CN" sz="1200" b="1" dirty="0" smtClean="0">
                <a:latin typeface="Times New Roman" panose="02020603050405020304" pitchFamily="18" charset="0"/>
                <a:cs typeface="Times New Roman" panose="02020603050405020304" pitchFamily="18" charset="0"/>
              </a:rPr>
              <a:t>5</a:t>
            </a:r>
            <a:r>
              <a:rPr lang="en-US" altLang="zh-CN" sz="1200" b="1" dirty="0" smtClean="0">
                <a:latin typeface="Times New Roman" panose="02020603050405020304" pitchFamily="18" charset="0"/>
                <a:cs typeface="Times New Roman" panose="02020603050405020304" pitchFamily="18" charset="0"/>
              </a:rPr>
              <a:t>. Temporal generalization results for </a:t>
            </a:r>
            <a:r>
              <a:rPr lang="en-US" altLang="zh-CN" sz="1200" b="1" dirty="0">
                <a:latin typeface="Times New Roman" panose="02020603050405020304" pitchFamily="18" charset="0"/>
                <a:cs typeface="Times New Roman" panose="02020603050405020304" pitchFamily="18" charset="0"/>
              </a:rPr>
              <a:t>experiment 1. </a:t>
            </a:r>
            <a:endParaRPr lang="zh-CN" altLang="en-US" sz="1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930839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a:extLst>
              <a:ext uri="{FF2B5EF4-FFF2-40B4-BE49-F238E27FC236}">
                <a16:creationId xmlns:a16="http://schemas.microsoft.com/office/drawing/2014/main" id="{0E4EFA16-2DE5-4D4C-B600-4E86A49F7807}"/>
              </a:ext>
            </a:extLst>
          </p:cNvPr>
          <p:cNvSpPr txBox="1"/>
          <p:nvPr/>
        </p:nvSpPr>
        <p:spPr>
          <a:xfrm>
            <a:off x="180000" y="3960000"/>
            <a:ext cx="7469737" cy="1384995"/>
          </a:xfrm>
          <a:prstGeom prst="rect">
            <a:avLst/>
          </a:prstGeom>
          <a:noFill/>
        </p:spPr>
        <p:txBody>
          <a:bodyPr wrap="square" rtlCol="0" anchor="t" anchorCtr="0">
            <a:spAutoFit/>
          </a:bodyPr>
          <a:lstStyle/>
          <a:p>
            <a:r>
              <a:rPr lang="en-US" altLang="zh-CN" sz="1200" b="1" dirty="0">
                <a:latin typeface="Times New Roman" panose="02020603050405020304" pitchFamily="18" charset="0"/>
                <a:cs typeface="Times New Roman" panose="02020603050405020304" pitchFamily="18" charset="0"/>
              </a:rPr>
              <a:t>Figure </a:t>
            </a:r>
            <a:r>
              <a:rPr lang="en-US" altLang="zh-CN" sz="1200" b="1" dirty="0" smtClean="0">
                <a:latin typeface="Times New Roman" panose="02020603050405020304" pitchFamily="18" charset="0"/>
                <a:cs typeface="Times New Roman" panose="02020603050405020304" pitchFamily="18" charset="0"/>
              </a:rPr>
              <a:t>6. </a:t>
            </a:r>
            <a:r>
              <a:rPr lang="en-US" altLang="zh-CN" sz="1200" b="1" dirty="0">
                <a:latin typeface="Times New Roman" panose="02020603050405020304" pitchFamily="18" charset="0"/>
                <a:cs typeface="Times New Roman" panose="02020603050405020304" pitchFamily="18" charset="0"/>
              </a:rPr>
              <a:t>Spatial correlation matrix of t values for four condition comparisons </a:t>
            </a:r>
            <a:r>
              <a:rPr lang="en-US" altLang="zh-CN" sz="1200" b="1" dirty="0" smtClean="0">
                <a:latin typeface="Times New Roman" panose="02020603050405020304" pitchFamily="18" charset="0"/>
                <a:cs typeface="Times New Roman" panose="02020603050405020304" pitchFamily="18" charset="0"/>
              </a:rPr>
              <a:t>of </a:t>
            </a:r>
            <a:r>
              <a:rPr lang="en-US" altLang="zh-CN" sz="1200" b="1" dirty="0" err="1" smtClean="0">
                <a:latin typeface="Times New Roman" panose="02020603050405020304" pitchFamily="18" charset="0"/>
                <a:cs typeface="Times New Roman" panose="02020603050405020304" pitchFamily="18" charset="0"/>
              </a:rPr>
              <a:t>ERPs</a:t>
            </a:r>
            <a:r>
              <a:rPr lang="en-US" altLang="zh-CN" sz="1200" b="1" dirty="0" smtClean="0">
                <a:latin typeface="Times New Roman" panose="02020603050405020304" pitchFamily="18" charset="0"/>
                <a:cs typeface="Times New Roman" panose="02020603050405020304" pitchFamily="18" charset="0"/>
              </a:rPr>
              <a:t> across </a:t>
            </a:r>
            <a:r>
              <a:rPr lang="en-US" altLang="zh-CN" sz="1200" b="1" dirty="0">
                <a:latin typeface="Times New Roman" panose="02020603050405020304" pitchFamily="18" charset="0"/>
                <a:cs typeface="Times New Roman" panose="02020603050405020304" pitchFamily="18" charset="0"/>
              </a:rPr>
              <a:t>three experiments. </a:t>
            </a:r>
            <a:r>
              <a:rPr lang="en-US" altLang="zh-CN" sz="1200" dirty="0">
                <a:latin typeface="Times New Roman" panose="02020603050405020304" pitchFamily="18" charset="0"/>
                <a:cs typeface="Times New Roman" panose="02020603050405020304" pitchFamily="18" charset="0"/>
              </a:rPr>
              <a:t>Conditions (1-3) correspond to local comparison in experiment 1, 2 and 3 respectively; Conditions (4-6) correspond to </a:t>
            </a:r>
            <a:r>
              <a:rPr lang="en-US" altLang="zh-CN" sz="1200" dirty="0" smtClean="0">
                <a:latin typeface="Times New Roman" panose="02020603050405020304" pitchFamily="18" charset="0"/>
                <a:cs typeface="Times New Roman" panose="02020603050405020304" pitchFamily="18" charset="0"/>
              </a:rPr>
              <a:t>global </a:t>
            </a:r>
            <a:r>
              <a:rPr lang="en-US" altLang="zh-CN" sz="1200" dirty="0">
                <a:latin typeface="Times New Roman" panose="02020603050405020304" pitchFamily="18" charset="0"/>
                <a:cs typeface="Times New Roman" panose="02020603050405020304" pitchFamily="18" charset="0"/>
              </a:rPr>
              <a:t>comparison in experiment 1, 2 and 3 respectively; Conditions (7-9) correspond to omission X comparison in experiment 1, 2 and 3 respectively; Conditions (10-12) correspond to omission Y comparison in experiment 1, 2 and 3 respectively. High correlations of patterns of t values are found within and between global and omission X condition comparison across three experiments. However, high correlations of patterns of t values are only found within omission Y condition comparison across two auditory experiments.</a:t>
            </a:r>
          </a:p>
        </p:txBody>
      </p:sp>
      <p:pic>
        <p:nvPicPr>
          <p:cNvPr id="15" name="图片 14">
            <a:extLst>
              <a:ext uri="{FF2B5EF4-FFF2-40B4-BE49-F238E27FC236}">
                <a16:creationId xmlns:a16="http://schemas.microsoft.com/office/drawing/2014/main" id="{0EC9DC90-ACAD-4F0F-BF0B-2F7B8D38ED68}"/>
              </a:ext>
            </a:extLst>
          </p:cNvPr>
          <p:cNvPicPr>
            <a:picLocks noChangeAspect="1"/>
          </p:cNvPicPr>
          <p:nvPr/>
        </p:nvPicPr>
        <p:blipFill rotWithShape="1">
          <a:blip r:embed="rId2">
            <a:extLst>
              <a:ext uri="{28A0092B-C50C-407E-A947-70E740481C1C}">
                <a14:useLocalDpi xmlns:a14="http://schemas.microsoft.com/office/drawing/2010/main" val="0"/>
              </a:ext>
            </a:extLst>
          </a:blip>
          <a:srcRect l="6737" r="10949"/>
          <a:stretch/>
        </p:blipFill>
        <p:spPr>
          <a:xfrm>
            <a:off x="180000" y="180000"/>
            <a:ext cx="3952568" cy="3600000"/>
          </a:xfrm>
          <a:prstGeom prst="rect">
            <a:avLst/>
          </a:prstGeom>
        </p:spPr>
      </p:pic>
    </p:spTree>
    <p:extLst>
      <p:ext uri="{BB962C8B-B14F-4D97-AF65-F5344CB8AC3E}">
        <p14:creationId xmlns:p14="http://schemas.microsoft.com/office/powerpoint/2010/main" val="24588010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a:extLst>
              <a:ext uri="{FF2B5EF4-FFF2-40B4-BE49-F238E27FC236}">
                <a16:creationId xmlns:a16="http://schemas.microsoft.com/office/drawing/2014/main" id="{E7D9FD08-A4CE-4732-B423-73F34B91FB73}"/>
              </a:ext>
            </a:extLst>
          </p:cNvPr>
          <p:cNvSpPr/>
          <p:nvPr/>
        </p:nvSpPr>
        <p:spPr>
          <a:xfrm>
            <a:off x="180000" y="3960000"/>
            <a:ext cx="6961972" cy="276999"/>
          </a:xfrm>
          <a:prstGeom prst="rect">
            <a:avLst/>
          </a:prstGeom>
        </p:spPr>
        <p:txBody>
          <a:bodyPr wrap="square">
            <a:spAutoFit/>
          </a:bodyPr>
          <a:lstStyle/>
          <a:p>
            <a:r>
              <a:rPr lang="en-US" altLang="zh-CN" sz="1200" b="1" dirty="0">
                <a:latin typeface="Times New Roman" panose="02020603050405020304" pitchFamily="18" charset="0"/>
                <a:cs typeface="Times New Roman" panose="02020603050405020304" pitchFamily="18" charset="0"/>
              </a:rPr>
              <a:t>Figure </a:t>
            </a:r>
            <a:r>
              <a:rPr lang="en-US" altLang="zh-CN" sz="1200" b="1" dirty="0" smtClean="0">
                <a:latin typeface="Times New Roman" panose="02020603050405020304" pitchFamily="18" charset="0"/>
                <a:cs typeface="Times New Roman" panose="02020603050405020304" pitchFamily="18" charset="0"/>
              </a:rPr>
              <a:t>7</a:t>
            </a:r>
            <a:r>
              <a:rPr lang="en-US" altLang="zh-CN" sz="1200" b="1" dirty="0" smtClean="0">
                <a:latin typeface="Times New Roman" panose="02020603050405020304" pitchFamily="18" charset="0"/>
                <a:cs typeface="Times New Roman" panose="02020603050405020304" pitchFamily="18" charset="0"/>
              </a:rPr>
              <a:t>. </a:t>
            </a:r>
            <a:r>
              <a:rPr lang="en-US" altLang="zh-CN" sz="1200" b="1" dirty="0">
                <a:latin typeface="Times New Roman" panose="02020603050405020304" pitchFamily="18" charset="0"/>
                <a:cs typeface="Times New Roman" panose="02020603050405020304" pitchFamily="18" charset="0"/>
              </a:rPr>
              <a:t>Spatial correlation matrix of beta values for four condition decoding across three experiments. </a:t>
            </a:r>
            <a:endParaRPr lang="zh-CN" altLang="en-US" sz="1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079526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a:extLst>
              <a:ext uri="{FF2B5EF4-FFF2-40B4-BE49-F238E27FC236}">
                <a16:creationId xmlns:a16="http://schemas.microsoft.com/office/drawing/2014/main" id="{0FF627CB-A8FA-433B-BA8A-CE5F8BC716F7}"/>
              </a:ext>
            </a:extLst>
          </p:cNvPr>
          <p:cNvSpPr/>
          <p:nvPr/>
        </p:nvSpPr>
        <p:spPr>
          <a:xfrm>
            <a:off x="180000" y="3960000"/>
            <a:ext cx="7803794" cy="1200329"/>
          </a:xfrm>
          <a:prstGeom prst="rect">
            <a:avLst/>
          </a:prstGeom>
        </p:spPr>
        <p:txBody>
          <a:bodyPr wrap="square">
            <a:spAutoFit/>
          </a:bodyPr>
          <a:lstStyle/>
          <a:p>
            <a:r>
              <a:rPr lang="en-US" altLang="zh-CN" sz="1200" b="1" dirty="0">
                <a:latin typeface="Times New Roman" panose="02020603050405020304" pitchFamily="18" charset="0"/>
                <a:cs typeface="Times New Roman" panose="02020603050405020304" pitchFamily="18" charset="0"/>
              </a:rPr>
              <a:t>Figure </a:t>
            </a:r>
            <a:r>
              <a:rPr lang="en-US" altLang="zh-CN" sz="1200" b="1" dirty="0" smtClean="0">
                <a:latin typeface="Times New Roman" panose="02020603050405020304" pitchFamily="18" charset="0"/>
                <a:cs typeface="Times New Roman" panose="02020603050405020304" pitchFamily="18" charset="0"/>
              </a:rPr>
              <a:t>8. </a:t>
            </a:r>
            <a:r>
              <a:rPr lang="en-US" altLang="zh-CN" sz="1200" b="1" dirty="0">
                <a:latin typeface="Times New Roman" panose="02020603050405020304" pitchFamily="18" charset="0"/>
                <a:cs typeface="Times New Roman" panose="02020603050405020304" pitchFamily="18" charset="0"/>
              </a:rPr>
              <a:t>Pupil dilation as a marker for four kinds of deviant </a:t>
            </a:r>
            <a:r>
              <a:rPr lang="en-US" altLang="zh-CN" sz="1200" b="1" dirty="0" smtClean="0">
                <a:latin typeface="Times New Roman" panose="02020603050405020304" pitchFamily="18" charset="0"/>
                <a:cs typeface="Times New Roman" panose="02020603050405020304" pitchFamily="18" charset="0"/>
              </a:rPr>
              <a:t>detections in experiment </a:t>
            </a:r>
            <a:r>
              <a:rPr lang="en-US" altLang="zh-CN" sz="1200" b="1" dirty="0">
                <a:latin typeface="Times New Roman" panose="02020603050405020304" pitchFamily="18" charset="0"/>
                <a:cs typeface="Times New Roman" panose="02020603050405020304" pitchFamily="18" charset="0"/>
              </a:rPr>
              <a:t>2. </a:t>
            </a:r>
            <a:r>
              <a:rPr lang="en-US" altLang="zh-CN" sz="1200" dirty="0">
                <a:latin typeface="Times New Roman" panose="02020603050405020304" pitchFamily="18" charset="0"/>
                <a:cs typeface="Times New Roman" panose="02020603050405020304" pitchFamily="18" charset="0"/>
              </a:rPr>
              <a:t>Significant difference of pupil size was observed between Local deviant versus Local </a:t>
            </a:r>
            <a:r>
              <a:rPr lang="en-US" altLang="zh-CN" sz="1200" dirty="0" smtClean="0">
                <a:latin typeface="Times New Roman" panose="02020603050405020304" pitchFamily="18" charset="0"/>
                <a:cs typeface="Times New Roman" panose="02020603050405020304" pitchFamily="18" charset="0"/>
              </a:rPr>
              <a:t>standard (A) and </a:t>
            </a:r>
            <a:r>
              <a:rPr lang="en-US" altLang="zh-CN" sz="1200" dirty="0">
                <a:latin typeface="Times New Roman" panose="02020603050405020304" pitchFamily="18" charset="0"/>
                <a:cs typeface="Times New Roman" panose="02020603050405020304" pitchFamily="18" charset="0"/>
              </a:rPr>
              <a:t>Global deviant versus Global </a:t>
            </a:r>
            <a:r>
              <a:rPr lang="en-US" altLang="zh-CN" sz="1200" dirty="0" smtClean="0">
                <a:latin typeface="Times New Roman" panose="02020603050405020304" pitchFamily="18" charset="0"/>
                <a:cs typeface="Times New Roman" panose="02020603050405020304" pitchFamily="18" charset="0"/>
              </a:rPr>
              <a:t>standard (B). </a:t>
            </a:r>
            <a:r>
              <a:rPr lang="en-US" altLang="zh-CN" sz="1200" dirty="0">
                <a:latin typeface="Times New Roman" panose="02020603050405020304" pitchFamily="18" charset="0"/>
                <a:cs typeface="Times New Roman" panose="02020603050405020304" pitchFamily="18" charset="0"/>
              </a:rPr>
              <a:t>The modulation of local effect on pupil size seemed relatively </a:t>
            </a:r>
            <a:r>
              <a:rPr lang="en-US" altLang="zh-CN" sz="1200" dirty="0" smtClean="0">
                <a:latin typeface="Times New Roman" panose="02020603050405020304" pitchFamily="18" charset="0"/>
                <a:cs typeface="Times New Roman" panose="02020603050405020304" pitchFamily="18" charset="0"/>
              </a:rPr>
              <a:t>earlier </a:t>
            </a:r>
            <a:r>
              <a:rPr lang="en-US" altLang="zh-CN" sz="1200" dirty="0">
                <a:latin typeface="Times New Roman" panose="02020603050405020304" pitchFamily="18" charset="0"/>
                <a:cs typeface="Times New Roman" panose="02020603050405020304" pitchFamily="18" charset="0"/>
              </a:rPr>
              <a:t>than global effect. However, we observed different pupil response for omission x </a:t>
            </a:r>
            <a:r>
              <a:rPr lang="en-US" altLang="zh-CN" sz="1200" dirty="0" smtClean="0">
                <a:latin typeface="Times New Roman" panose="02020603050405020304" pitchFamily="18" charset="0"/>
                <a:cs typeface="Times New Roman" panose="02020603050405020304" pitchFamily="18" charset="0"/>
              </a:rPr>
              <a:t>effect (C) </a:t>
            </a:r>
            <a:r>
              <a:rPr lang="en-US" altLang="zh-CN" sz="1200" dirty="0">
                <a:latin typeface="Times New Roman" panose="02020603050405020304" pitchFamily="18" charset="0"/>
                <a:cs typeface="Times New Roman" panose="02020603050405020304" pitchFamily="18" charset="0"/>
              </a:rPr>
              <a:t>and omission y </a:t>
            </a:r>
            <a:r>
              <a:rPr lang="en-US" altLang="zh-CN" sz="1200" dirty="0" smtClean="0">
                <a:latin typeface="Times New Roman" panose="02020603050405020304" pitchFamily="18" charset="0"/>
                <a:cs typeface="Times New Roman" panose="02020603050405020304" pitchFamily="18" charset="0"/>
              </a:rPr>
              <a:t>effect (D). </a:t>
            </a:r>
            <a:r>
              <a:rPr lang="en-US" altLang="zh-CN" sz="1200" dirty="0">
                <a:latin typeface="Times New Roman" panose="02020603050405020304" pitchFamily="18" charset="0"/>
                <a:cs typeface="Times New Roman" panose="02020603050405020304" pitchFamily="18" charset="0"/>
              </a:rPr>
              <a:t>As for omission X, it showed obvious difference compared to no omission x trials. But there was no significant difference between Omission y trials and No omission y trials, suggesting that these two kinds of omission response may reflect different process.</a:t>
            </a:r>
            <a:endParaRPr lang="en-US" altLang="zh-CN" sz="1200" dirty="0">
              <a:latin typeface="Times New Roman" panose="02020603050405020304" pitchFamily="18" charset="0"/>
              <a:cs typeface="Times New Roman" panose="02020603050405020304" pitchFamily="18" charset="0"/>
            </a:endParaRPr>
          </a:p>
        </p:txBody>
      </p:sp>
      <p:pic>
        <p:nvPicPr>
          <p:cNvPr id="3" name="图片 2"/>
          <p:cNvPicPr>
            <a:picLocks noChangeAspect="1"/>
          </p:cNvPicPr>
          <p:nvPr/>
        </p:nvPicPr>
        <p:blipFill>
          <a:blip r:embed="rId2"/>
          <a:stretch>
            <a:fillRect/>
          </a:stretch>
        </p:blipFill>
        <p:spPr>
          <a:xfrm>
            <a:off x="180000" y="180000"/>
            <a:ext cx="4112556" cy="3600000"/>
          </a:xfrm>
          <a:prstGeom prst="rect">
            <a:avLst/>
          </a:prstGeom>
        </p:spPr>
      </p:pic>
    </p:spTree>
    <p:extLst>
      <p:ext uri="{BB962C8B-B14F-4D97-AF65-F5344CB8AC3E}">
        <p14:creationId xmlns:p14="http://schemas.microsoft.com/office/powerpoint/2010/main" val="25715249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a:extLst>
              <a:ext uri="{FF2B5EF4-FFF2-40B4-BE49-F238E27FC236}">
                <a16:creationId xmlns:a16="http://schemas.microsoft.com/office/drawing/2014/main" id="{0FF627CB-A8FA-433B-BA8A-CE5F8BC716F7}"/>
              </a:ext>
            </a:extLst>
          </p:cNvPr>
          <p:cNvSpPr/>
          <p:nvPr/>
        </p:nvSpPr>
        <p:spPr>
          <a:xfrm>
            <a:off x="180000" y="3960000"/>
            <a:ext cx="6752815" cy="461665"/>
          </a:xfrm>
          <a:prstGeom prst="rect">
            <a:avLst/>
          </a:prstGeom>
        </p:spPr>
        <p:txBody>
          <a:bodyPr wrap="square">
            <a:spAutoFit/>
          </a:bodyPr>
          <a:lstStyle/>
          <a:p>
            <a:r>
              <a:rPr lang="en-US" altLang="zh-CN" sz="1200" b="1" dirty="0">
                <a:latin typeface="Times New Roman" panose="02020603050405020304" pitchFamily="18" charset="0"/>
                <a:cs typeface="Times New Roman" panose="02020603050405020304" pitchFamily="18" charset="0"/>
              </a:rPr>
              <a:t>Figure </a:t>
            </a:r>
            <a:r>
              <a:rPr lang="en-US" altLang="zh-CN" sz="1200" b="1" dirty="0" smtClean="0">
                <a:latin typeface="Times New Roman" panose="02020603050405020304" pitchFamily="18" charset="0"/>
                <a:cs typeface="Times New Roman" panose="02020603050405020304" pitchFamily="18" charset="0"/>
              </a:rPr>
              <a:t>9. </a:t>
            </a:r>
            <a:r>
              <a:rPr lang="en-US" altLang="zh-CN" sz="1200" b="1" dirty="0">
                <a:latin typeface="Times New Roman" panose="02020603050405020304" pitchFamily="18" charset="0"/>
                <a:cs typeface="Times New Roman" panose="02020603050405020304" pitchFamily="18" charset="0"/>
              </a:rPr>
              <a:t>Cross Correlation between ERP difference and Pupil size difference in four condition </a:t>
            </a:r>
            <a:r>
              <a:rPr lang="en-US" altLang="zh-CN" sz="1200" b="1" dirty="0" smtClean="0">
                <a:latin typeface="Times New Roman" panose="02020603050405020304" pitchFamily="18" charset="0"/>
                <a:cs typeface="Times New Roman" panose="02020603050405020304" pitchFamily="18" charset="0"/>
              </a:rPr>
              <a:t>comparisons in experiment 2</a:t>
            </a:r>
            <a:endParaRPr lang="en-US" altLang="zh-CN" sz="1200" dirty="0">
              <a:latin typeface="Times New Roman" panose="02020603050405020304" pitchFamily="18" charset="0"/>
              <a:cs typeface="Times New Roman" panose="02020603050405020304" pitchFamily="18" charset="0"/>
            </a:endParaRPr>
          </a:p>
        </p:txBody>
      </p:sp>
      <p:pic>
        <p:nvPicPr>
          <p:cNvPr id="3" name="图片 2"/>
          <p:cNvPicPr>
            <a:picLocks noChangeAspect="1"/>
          </p:cNvPicPr>
          <p:nvPr/>
        </p:nvPicPr>
        <p:blipFill>
          <a:blip r:embed="rId2"/>
          <a:stretch>
            <a:fillRect/>
          </a:stretch>
        </p:blipFill>
        <p:spPr>
          <a:xfrm>
            <a:off x="180000" y="180000"/>
            <a:ext cx="4660246" cy="3600000"/>
          </a:xfrm>
          <a:prstGeom prst="rect">
            <a:avLst/>
          </a:prstGeom>
        </p:spPr>
      </p:pic>
    </p:spTree>
    <p:extLst>
      <p:ext uri="{BB962C8B-B14F-4D97-AF65-F5344CB8AC3E}">
        <p14:creationId xmlns:p14="http://schemas.microsoft.com/office/powerpoint/2010/main" val="31629881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a:extLst>
              <a:ext uri="{FF2B5EF4-FFF2-40B4-BE49-F238E27FC236}">
                <a16:creationId xmlns:a16="http://schemas.microsoft.com/office/drawing/2014/main" id="{7BE8898B-259F-4A6B-85CA-5E12A1189AC1}"/>
              </a:ext>
            </a:extLst>
          </p:cNvPr>
          <p:cNvSpPr txBox="1"/>
          <p:nvPr/>
        </p:nvSpPr>
        <p:spPr>
          <a:xfrm>
            <a:off x="180001" y="4954334"/>
            <a:ext cx="11737680" cy="1815882"/>
          </a:xfrm>
          <a:prstGeom prst="rect">
            <a:avLst/>
          </a:prstGeom>
          <a:noFill/>
        </p:spPr>
        <p:txBody>
          <a:bodyPr wrap="square" rtlCol="0" anchor="t" anchorCtr="0">
            <a:spAutoFit/>
          </a:bodyPr>
          <a:lstStyle/>
          <a:p>
            <a:r>
              <a:rPr lang="en-US" altLang="zh-CN" sz="1600" b="1" dirty="0">
                <a:latin typeface="Times New Roman" panose="02020603050405020304" pitchFamily="18" charset="0"/>
                <a:cs typeface="Times New Roman" panose="02020603050405020304" pitchFamily="18" charset="0"/>
              </a:rPr>
              <a:t>Figure 3. Grand-averaged ERPs elicited by local deviant (red) and local standard (blue) condition in three experiments. </a:t>
            </a:r>
            <a:r>
              <a:rPr lang="en-US" altLang="zh-CN" sz="1600" dirty="0">
                <a:latin typeface="Times New Roman" panose="02020603050405020304" pitchFamily="18" charset="0"/>
                <a:cs typeface="Times New Roman" panose="02020603050405020304" pitchFamily="18" charset="0"/>
              </a:rPr>
              <a:t>The upper left panel (A): Local deviant trials elicit mismatch negativity (MMN) response compared local standard trials at </a:t>
            </a:r>
            <a:r>
              <a:rPr lang="en-US" altLang="zh-CN" sz="1600" dirty="0" err="1">
                <a:latin typeface="Times New Roman" panose="02020603050405020304" pitchFamily="18" charset="0"/>
                <a:cs typeface="Times New Roman" panose="02020603050405020304" pitchFamily="18" charset="0"/>
              </a:rPr>
              <a:t>Cz</a:t>
            </a:r>
            <a:r>
              <a:rPr lang="en-US" altLang="zh-CN" sz="1600" dirty="0">
                <a:latin typeface="Times New Roman" panose="02020603050405020304" pitchFamily="18" charset="0"/>
                <a:cs typeface="Times New Roman" panose="02020603050405020304" pitchFamily="18" charset="0"/>
              </a:rPr>
              <a:t> electrode in experiment 1. Gray-shaded area in the bottom left panel (B) indicates statistically significant time window (190-250ms) for this MMN response; The upper middle panel (C): MMN response at </a:t>
            </a:r>
            <a:r>
              <a:rPr lang="en-US" altLang="zh-CN" sz="1600" dirty="0" err="1">
                <a:latin typeface="Times New Roman" panose="02020603050405020304" pitchFamily="18" charset="0"/>
                <a:cs typeface="Times New Roman" panose="02020603050405020304" pitchFamily="18" charset="0"/>
              </a:rPr>
              <a:t>Cz</a:t>
            </a:r>
            <a:r>
              <a:rPr lang="en-US" altLang="zh-CN" sz="1600" dirty="0">
                <a:latin typeface="Times New Roman" panose="02020603050405020304" pitchFamily="18" charset="0"/>
                <a:cs typeface="Times New Roman" panose="02020603050405020304" pitchFamily="18" charset="0"/>
              </a:rPr>
              <a:t> electrode elicited by local effect in experiment 2. The bottom middle panel (D) indicates statistically significant time window for this MMN response is between 100-150ms; The upper right panel (E): MMN response at </a:t>
            </a:r>
            <a:r>
              <a:rPr lang="en-US" altLang="zh-CN" sz="1600" dirty="0" err="1">
                <a:latin typeface="Times New Roman" panose="02020603050405020304" pitchFamily="18" charset="0"/>
                <a:cs typeface="Times New Roman" panose="02020603050405020304" pitchFamily="18" charset="0"/>
              </a:rPr>
              <a:t>Fz</a:t>
            </a:r>
            <a:r>
              <a:rPr lang="en-US" altLang="zh-CN" sz="1600" dirty="0">
                <a:latin typeface="Times New Roman" panose="02020603050405020304" pitchFamily="18" charset="0"/>
                <a:cs typeface="Times New Roman" panose="02020603050405020304" pitchFamily="18" charset="0"/>
              </a:rPr>
              <a:t> electrode elicited by local effect in experiment 3. The bottom right panel (F) indicates statistically significant time window for this MMN response is between 150-190ms. Statistical difference between local deviant and local standard condition is calculated by paired t-test (</a:t>
            </a:r>
            <a:r>
              <a:rPr lang="en-US" altLang="zh-CN" sz="1600" i="1" dirty="0">
                <a:latin typeface="Times New Roman" panose="02020603050405020304" pitchFamily="18" charset="0"/>
                <a:cs typeface="Times New Roman" panose="02020603050405020304" pitchFamily="18" charset="0"/>
              </a:rPr>
              <a:t>P</a:t>
            </a:r>
            <a:r>
              <a:rPr lang="en-US" altLang="zh-CN" sz="1600" dirty="0">
                <a:latin typeface="Times New Roman" panose="02020603050405020304" pitchFamily="18" charset="0"/>
                <a:cs typeface="Times New Roman" panose="02020603050405020304" pitchFamily="18" charset="0"/>
              </a:rPr>
              <a:t>&lt;0.005).</a:t>
            </a:r>
          </a:p>
        </p:txBody>
      </p:sp>
      <p:grpSp>
        <p:nvGrpSpPr>
          <p:cNvPr id="8" name="组合 7">
            <a:extLst>
              <a:ext uri="{FF2B5EF4-FFF2-40B4-BE49-F238E27FC236}">
                <a16:creationId xmlns:a16="http://schemas.microsoft.com/office/drawing/2014/main" id="{E8BE53F3-AA5A-476F-A632-1A9DFCB559AF}"/>
              </a:ext>
            </a:extLst>
          </p:cNvPr>
          <p:cNvGrpSpPr/>
          <p:nvPr/>
        </p:nvGrpSpPr>
        <p:grpSpPr>
          <a:xfrm>
            <a:off x="180000" y="180000"/>
            <a:ext cx="8641101" cy="4666666"/>
            <a:chOff x="171831" y="236292"/>
            <a:chExt cx="8641101" cy="4666666"/>
          </a:xfrm>
        </p:grpSpPr>
        <p:grpSp>
          <p:nvGrpSpPr>
            <p:cNvPr id="3" name="组合 2">
              <a:extLst>
                <a:ext uri="{FF2B5EF4-FFF2-40B4-BE49-F238E27FC236}">
                  <a16:creationId xmlns:a16="http://schemas.microsoft.com/office/drawing/2014/main" id="{450AE5BD-D5E9-49D5-9376-DEE86D7F5C3A}"/>
                </a:ext>
              </a:extLst>
            </p:cNvPr>
            <p:cNvGrpSpPr/>
            <p:nvPr/>
          </p:nvGrpSpPr>
          <p:grpSpPr>
            <a:xfrm>
              <a:off x="171833" y="474958"/>
              <a:ext cx="8641099" cy="4428000"/>
              <a:chOff x="0" y="432000"/>
              <a:chExt cx="8641099" cy="4428000"/>
            </a:xfrm>
          </p:grpSpPr>
          <p:pic>
            <p:nvPicPr>
              <p:cNvPr id="16" name="图片 15">
                <a:extLst>
                  <a:ext uri="{FF2B5EF4-FFF2-40B4-BE49-F238E27FC236}">
                    <a16:creationId xmlns:a16="http://schemas.microsoft.com/office/drawing/2014/main" id="{587B30AE-42B8-43D7-AF12-79463825A5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2332"/>
                <a:ext cx="2881097" cy="2160000"/>
              </a:xfrm>
              <a:prstGeom prst="rect">
                <a:avLst/>
              </a:prstGeom>
            </p:spPr>
          </p:pic>
          <p:pic>
            <p:nvPicPr>
              <p:cNvPr id="33" name="图片 32">
                <a:extLst>
                  <a:ext uri="{FF2B5EF4-FFF2-40B4-BE49-F238E27FC236}">
                    <a16:creationId xmlns:a16="http://schemas.microsoft.com/office/drawing/2014/main" id="{E0A49F0F-1468-40CF-B81A-3248351460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700000"/>
                <a:ext cx="2881097" cy="2160000"/>
              </a:xfrm>
              <a:prstGeom prst="rect">
                <a:avLst/>
              </a:prstGeom>
            </p:spPr>
          </p:pic>
          <p:pic>
            <p:nvPicPr>
              <p:cNvPr id="45" name="图片 44">
                <a:extLst>
                  <a:ext uri="{FF2B5EF4-FFF2-40B4-BE49-F238E27FC236}">
                    <a16:creationId xmlns:a16="http://schemas.microsoft.com/office/drawing/2014/main" id="{7FDB72B3-8647-42EF-9E61-1425793ADEC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80000" y="432000"/>
                <a:ext cx="2881097" cy="2160000"/>
              </a:xfrm>
              <a:prstGeom prst="rect">
                <a:avLst/>
              </a:prstGeom>
            </p:spPr>
          </p:pic>
          <p:pic>
            <p:nvPicPr>
              <p:cNvPr id="53" name="图片 52">
                <a:extLst>
                  <a:ext uri="{FF2B5EF4-FFF2-40B4-BE49-F238E27FC236}">
                    <a16:creationId xmlns:a16="http://schemas.microsoft.com/office/drawing/2014/main" id="{A49CD71B-8771-4BEB-A69D-026E176E85C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80000" y="2700000"/>
                <a:ext cx="2881097" cy="2160000"/>
              </a:xfrm>
              <a:prstGeom prst="rect">
                <a:avLst/>
              </a:prstGeom>
            </p:spPr>
          </p:pic>
          <p:pic>
            <p:nvPicPr>
              <p:cNvPr id="65" name="图片 64">
                <a:extLst>
                  <a:ext uri="{FF2B5EF4-FFF2-40B4-BE49-F238E27FC236}">
                    <a16:creationId xmlns:a16="http://schemas.microsoft.com/office/drawing/2014/main" id="{C95D6C4C-2AFA-439D-ACF8-2E82066F232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60000" y="432331"/>
                <a:ext cx="2881099" cy="2160000"/>
              </a:xfrm>
              <a:prstGeom prst="rect">
                <a:avLst/>
              </a:prstGeom>
            </p:spPr>
          </p:pic>
          <p:pic>
            <p:nvPicPr>
              <p:cNvPr id="67" name="图片 66">
                <a:extLst>
                  <a:ext uri="{FF2B5EF4-FFF2-40B4-BE49-F238E27FC236}">
                    <a16:creationId xmlns:a16="http://schemas.microsoft.com/office/drawing/2014/main" id="{842A40C7-0EF5-4ECF-89E1-8D8143F7996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760000" y="2700000"/>
                <a:ext cx="2881099" cy="2160000"/>
              </a:xfrm>
              <a:prstGeom prst="rect">
                <a:avLst/>
              </a:prstGeom>
            </p:spPr>
          </p:pic>
        </p:grpSp>
        <p:grpSp>
          <p:nvGrpSpPr>
            <p:cNvPr id="7" name="组合 6">
              <a:extLst>
                <a:ext uri="{FF2B5EF4-FFF2-40B4-BE49-F238E27FC236}">
                  <a16:creationId xmlns:a16="http://schemas.microsoft.com/office/drawing/2014/main" id="{6AA7299F-ECDF-43ED-BDB3-15EA1495266B}"/>
                </a:ext>
              </a:extLst>
            </p:cNvPr>
            <p:cNvGrpSpPr/>
            <p:nvPr/>
          </p:nvGrpSpPr>
          <p:grpSpPr>
            <a:xfrm>
              <a:off x="171831" y="236292"/>
              <a:ext cx="6099858" cy="3377374"/>
              <a:chOff x="171831" y="236292"/>
              <a:chExt cx="6099858" cy="3377374"/>
            </a:xfrm>
          </p:grpSpPr>
          <p:sp>
            <p:nvSpPr>
              <p:cNvPr id="5" name="矩形 4">
                <a:extLst>
                  <a:ext uri="{FF2B5EF4-FFF2-40B4-BE49-F238E27FC236}">
                    <a16:creationId xmlns:a16="http://schemas.microsoft.com/office/drawing/2014/main" id="{11C8F2AE-D3C6-4D82-B969-A33FD28DBD98}"/>
                  </a:ext>
                </a:extLst>
              </p:cNvPr>
              <p:cNvSpPr/>
              <p:nvPr/>
            </p:nvSpPr>
            <p:spPr>
              <a:xfrm>
                <a:off x="5920311" y="3244334"/>
                <a:ext cx="351378" cy="369332"/>
              </a:xfrm>
              <a:prstGeom prst="rect">
                <a:avLst/>
              </a:prstGeom>
            </p:spPr>
            <p:txBody>
              <a:bodyPr wrap="none">
                <a:spAutoFit/>
              </a:bodyPr>
              <a:lstStyle/>
              <a:p>
                <a:r>
                  <a:rPr lang="en-US" altLang="zh-CN" b="1" dirty="0">
                    <a:latin typeface="Times New Roman" panose="02020603050405020304" pitchFamily="18" charset="0"/>
                    <a:cs typeface="Times New Roman" panose="02020603050405020304" pitchFamily="18" charset="0"/>
                  </a:rPr>
                  <a:t>A</a:t>
                </a:r>
                <a:endParaRPr lang="zh-CN" altLang="en-US" dirty="0"/>
              </a:p>
            </p:txBody>
          </p:sp>
          <p:sp>
            <p:nvSpPr>
              <p:cNvPr id="6" name="矩形 5">
                <a:extLst>
                  <a:ext uri="{FF2B5EF4-FFF2-40B4-BE49-F238E27FC236}">
                    <a16:creationId xmlns:a16="http://schemas.microsoft.com/office/drawing/2014/main" id="{128E236F-53AE-4699-936E-0EC7AD53EC00}"/>
                  </a:ext>
                </a:extLst>
              </p:cNvPr>
              <p:cNvSpPr/>
              <p:nvPr/>
            </p:nvSpPr>
            <p:spPr>
              <a:xfrm>
                <a:off x="171831" y="236790"/>
                <a:ext cx="351378" cy="369332"/>
              </a:xfrm>
              <a:prstGeom prst="rect">
                <a:avLst/>
              </a:prstGeom>
            </p:spPr>
            <p:txBody>
              <a:bodyPr wrap="square">
                <a:spAutoFit/>
              </a:bodyPr>
              <a:lstStyle/>
              <a:p>
                <a:r>
                  <a:rPr lang="en-US" altLang="zh-CN" b="1" dirty="0">
                    <a:latin typeface="Times New Roman" panose="02020603050405020304" pitchFamily="18" charset="0"/>
                    <a:cs typeface="Times New Roman" panose="02020603050405020304" pitchFamily="18" charset="0"/>
                  </a:rPr>
                  <a:t>A</a:t>
                </a:r>
                <a:endParaRPr lang="zh-CN" altLang="en-US" dirty="0"/>
              </a:p>
            </p:txBody>
          </p:sp>
          <p:sp>
            <p:nvSpPr>
              <p:cNvPr id="14" name="矩形 13">
                <a:extLst>
                  <a:ext uri="{FF2B5EF4-FFF2-40B4-BE49-F238E27FC236}">
                    <a16:creationId xmlns:a16="http://schemas.microsoft.com/office/drawing/2014/main" id="{DD58E747-17ED-486F-8031-64F5B1084F78}"/>
                  </a:ext>
                </a:extLst>
              </p:cNvPr>
              <p:cNvSpPr/>
              <p:nvPr/>
            </p:nvSpPr>
            <p:spPr>
              <a:xfrm>
                <a:off x="2993788" y="236292"/>
                <a:ext cx="351378" cy="369332"/>
              </a:xfrm>
              <a:prstGeom prst="rect">
                <a:avLst/>
              </a:prstGeom>
            </p:spPr>
            <p:txBody>
              <a:bodyPr wrap="square">
                <a:spAutoFit/>
              </a:bodyPr>
              <a:lstStyle/>
              <a:p>
                <a:r>
                  <a:rPr lang="en-US" altLang="zh-CN" b="1" dirty="0">
                    <a:latin typeface="Times New Roman" panose="02020603050405020304" pitchFamily="18" charset="0"/>
                    <a:cs typeface="Times New Roman" panose="02020603050405020304" pitchFamily="18" charset="0"/>
                  </a:rPr>
                  <a:t>C</a:t>
                </a:r>
                <a:endParaRPr lang="zh-CN" altLang="en-US" dirty="0"/>
              </a:p>
            </p:txBody>
          </p:sp>
          <p:sp>
            <p:nvSpPr>
              <p:cNvPr id="15" name="矩形 14">
                <a:extLst>
                  <a:ext uri="{FF2B5EF4-FFF2-40B4-BE49-F238E27FC236}">
                    <a16:creationId xmlns:a16="http://schemas.microsoft.com/office/drawing/2014/main" id="{A48909EE-6D65-4A15-80B5-EB081FC135E1}"/>
                  </a:ext>
                </a:extLst>
              </p:cNvPr>
              <p:cNvSpPr/>
              <p:nvPr/>
            </p:nvSpPr>
            <p:spPr>
              <a:xfrm>
                <a:off x="5857534" y="236292"/>
                <a:ext cx="351378" cy="369332"/>
              </a:xfrm>
              <a:prstGeom prst="rect">
                <a:avLst/>
              </a:prstGeom>
            </p:spPr>
            <p:txBody>
              <a:bodyPr wrap="square">
                <a:spAutoFit/>
              </a:bodyPr>
              <a:lstStyle/>
              <a:p>
                <a:r>
                  <a:rPr lang="en-US" altLang="zh-CN" b="1" dirty="0">
                    <a:latin typeface="Times New Roman" panose="02020603050405020304" pitchFamily="18" charset="0"/>
                    <a:cs typeface="Times New Roman" panose="02020603050405020304" pitchFamily="18" charset="0"/>
                  </a:rPr>
                  <a:t>E</a:t>
                </a:r>
                <a:endParaRPr lang="zh-CN" altLang="en-US" dirty="0"/>
              </a:p>
            </p:txBody>
          </p:sp>
          <p:sp>
            <p:nvSpPr>
              <p:cNvPr id="17" name="矩形 16">
                <a:extLst>
                  <a:ext uri="{FF2B5EF4-FFF2-40B4-BE49-F238E27FC236}">
                    <a16:creationId xmlns:a16="http://schemas.microsoft.com/office/drawing/2014/main" id="{44656E6B-8930-41FA-8695-8025468AD3E2}"/>
                  </a:ext>
                </a:extLst>
              </p:cNvPr>
              <p:cNvSpPr/>
              <p:nvPr/>
            </p:nvSpPr>
            <p:spPr>
              <a:xfrm>
                <a:off x="171831" y="2504375"/>
                <a:ext cx="351378" cy="369332"/>
              </a:xfrm>
              <a:prstGeom prst="rect">
                <a:avLst/>
              </a:prstGeom>
            </p:spPr>
            <p:txBody>
              <a:bodyPr wrap="square">
                <a:spAutoFit/>
              </a:bodyPr>
              <a:lstStyle/>
              <a:p>
                <a:r>
                  <a:rPr lang="en-US" altLang="zh-CN" b="1" dirty="0">
                    <a:latin typeface="Times New Roman" panose="02020603050405020304" pitchFamily="18" charset="0"/>
                    <a:cs typeface="Times New Roman" panose="02020603050405020304" pitchFamily="18" charset="0"/>
                  </a:rPr>
                  <a:t>B</a:t>
                </a:r>
                <a:endParaRPr lang="zh-CN" altLang="en-US" dirty="0"/>
              </a:p>
            </p:txBody>
          </p:sp>
          <p:sp>
            <p:nvSpPr>
              <p:cNvPr id="18" name="矩形 17">
                <a:extLst>
                  <a:ext uri="{FF2B5EF4-FFF2-40B4-BE49-F238E27FC236}">
                    <a16:creationId xmlns:a16="http://schemas.microsoft.com/office/drawing/2014/main" id="{542C8E25-C30C-4E33-BE2D-3F8172432D9A}"/>
                  </a:ext>
                </a:extLst>
              </p:cNvPr>
              <p:cNvSpPr/>
              <p:nvPr/>
            </p:nvSpPr>
            <p:spPr>
              <a:xfrm>
                <a:off x="2993788" y="2503877"/>
                <a:ext cx="351378" cy="369332"/>
              </a:xfrm>
              <a:prstGeom prst="rect">
                <a:avLst/>
              </a:prstGeom>
            </p:spPr>
            <p:txBody>
              <a:bodyPr wrap="square">
                <a:spAutoFit/>
              </a:bodyPr>
              <a:lstStyle/>
              <a:p>
                <a:r>
                  <a:rPr lang="en-US" altLang="zh-CN" b="1" dirty="0">
                    <a:latin typeface="Times New Roman" panose="02020603050405020304" pitchFamily="18" charset="0"/>
                    <a:cs typeface="Times New Roman" panose="02020603050405020304" pitchFamily="18" charset="0"/>
                  </a:rPr>
                  <a:t>D</a:t>
                </a:r>
                <a:endParaRPr lang="zh-CN" altLang="en-US" dirty="0"/>
              </a:p>
            </p:txBody>
          </p:sp>
          <p:sp>
            <p:nvSpPr>
              <p:cNvPr id="19" name="矩形 18">
                <a:extLst>
                  <a:ext uri="{FF2B5EF4-FFF2-40B4-BE49-F238E27FC236}">
                    <a16:creationId xmlns:a16="http://schemas.microsoft.com/office/drawing/2014/main" id="{00039123-2A95-41DA-8F6F-57DA2D1311F7}"/>
                  </a:ext>
                </a:extLst>
              </p:cNvPr>
              <p:cNvSpPr/>
              <p:nvPr/>
            </p:nvSpPr>
            <p:spPr>
              <a:xfrm>
                <a:off x="5857534" y="2503877"/>
                <a:ext cx="351378" cy="369332"/>
              </a:xfrm>
              <a:prstGeom prst="rect">
                <a:avLst/>
              </a:prstGeom>
            </p:spPr>
            <p:txBody>
              <a:bodyPr wrap="square">
                <a:spAutoFit/>
              </a:bodyPr>
              <a:lstStyle/>
              <a:p>
                <a:r>
                  <a:rPr lang="en-US" altLang="zh-CN" b="1" dirty="0">
                    <a:latin typeface="Times New Roman" panose="02020603050405020304" pitchFamily="18" charset="0"/>
                    <a:cs typeface="Times New Roman" panose="02020603050405020304" pitchFamily="18" charset="0"/>
                  </a:rPr>
                  <a:t>F</a:t>
                </a:r>
                <a:endParaRPr lang="zh-CN" altLang="en-US" dirty="0"/>
              </a:p>
            </p:txBody>
          </p:sp>
        </p:grpSp>
      </p:grpSp>
    </p:spTree>
    <p:extLst>
      <p:ext uri="{BB962C8B-B14F-4D97-AF65-F5344CB8AC3E}">
        <p14:creationId xmlns:p14="http://schemas.microsoft.com/office/powerpoint/2010/main" val="21704452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E6A9DD96-629E-436A-8FCE-3DD4D23B95E0}"/>
              </a:ext>
            </a:extLst>
          </p:cNvPr>
          <p:cNvGrpSpPr/>
          <p:nvPr/>
        </p:nvGrpSpPr>
        <p:grpSpPr>
          <a:xfrm>
            <a:off x="-55232" y="-70553"/>
            <a:ext cx="8708605" cy="4709625"/>
            <a:chOff x="0" y="168786"/>
            <a:chExt cx="8708605" cy="4709625"/>
          </a:xfrm>
        </p:grpSpPr>
        <p:grpSp>
          <p:nvGrpSpPr>
            <p:cNvPr id="4" name="组合 3">
              <a:extLst>
                <a:ext uri="{FF2B5EF4-FFF2-40B4-BE49-F238E27FC236}">
                  <a16:creationId xmlns:a16="http://schemas.microsoft.com/office/drawing/2014/main" id="{BAE5F838-8FDA-4A72-8608-8CA1EC4EB339}"/>
                </a:ext>
              </a:extLst>
            </p:cNvPr>
            <p:cNvGrpSpPr/>
            <p:nvPr/>
          </p:nvGrpSpPr>
          <p:grpSpPr>
            <a:xfrm>
              <a:off x="67506" y="450410"/>
              <a:ext cx="8641099" cy="4428001"/>
              <a:chOff x="0" y="431999"/>
              <a:chExt cx="8641099" cy="4428001"/>
            </a:xfrm>
          </p:grpSpPr>
          <p:pic>
            <p:nvPicPr>
              <p:cNvPr id="3" name="图片 2">
                <a:extLst>
                  <a:ext uri="{FF2B5EF4-FFF2-40B4-BE49-F238E27FC236}">
                    <a16:creationId xmlns:a16="http://schemas.microsoft.com/office/drawing/2014/main" id="{960A6E6F-A802-4CA2-BB8F-C4E02142E0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1999"/>
                <a:ext cx="2881099" cy="2160000"/>
              </a:xfrm>
              <a:prstGeom prst="rect">
                <a:avLst/>
              </a:prstGeom>
            </p:spPr>
          </p:pic>
          <p:pic>
            <p:nvPicPr>
              <p:cNvPr id="5" name="图片 4">
                <a:extLst>
                  <a:ext uri="{FF2B5EF4-FFF2-40B4-BE49-F238E27FC236}">
                    <a16:creationId xmlns:a16="http://schemas.microsoft.com/office/drawing/2014/main" id="{465E2ADE-8020-46B8-B801-DD5DAA304B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700000"/>
                <a:ext cx="2881100" cy="2160000"/>
              </a:xfrm>
              <a:prstGeom prst="rect">
                <a:avLst/>
              </a:prstGeom>
            </p:spPr>
          </p:pic>
          <p:pic>
            <p:nvPicPr>
              <p:cNvPr id="10" name="图片 9">
                <a:extLst>
                  <a:ext uri="{FF2B5EF4-FFF2-40B4-BE49-F238E27FC236}">
                    <a16:creationId xmlns:a16="http://schemas.microsoft.com/office/drawing/2014/main" id="{9FC566E8-2CD7-43DE-8E9B-A4ECC07A8A8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80000" y="432000"/>
                <a:ext cx="2881099" cy="2160000"/>
              </a:xfrm>
              <a:prstGeom prst="rect">
                <a:avLst/>
              </a:prstGeom>
            </p:spPr>
          </p:pic>
          <p:pic>
            <p:nvPicPr>
              <p:cNvPr id="12" name="图片 11">
                <a:extLst>
                  <a:ext uri="{FF2B5EF4-FFF2-40B4-BE49-F238E27FC236}">
                    <a16:creationId xmlns:a16="http://schemas.microsoft.com/office/drawing/2014/main" id="{F6E4C155-66C7-489D-A7F0-99701C70978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80000" y="2700000"/>
                <a:ext cx="2881098" cy="2160000"/>
              </a:xfrm>
              <a:prstGeom prst="rect">
                <a:avLst/>
              </a:prstGeom>
            </p:spPr>
          </p:pic>
          <p:pic>
            <p:nvPicPr>
              <p:cNvPr id="17" name="图片 16">
                <a:extLst>
                  <a:ext uri="{FF2B5EF4-FFF2-40B4-BE49-F238E27FC236}">
                    <a16:creationId xmlns:a16="http://schemas.microsoft.com/office/drawing/2014/main" id="{1459D1AD-8041-45D4-AE0F-44D5968D074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60000" y="432000"/>
                <a:ext cx="2881099" cy="2160000"/>
              </a:xfrm>
              <a:prstGeom prst="rect">
                <a:avLst/>
              </a:prstGeom>
            </p:spPr>
          </p:pic>
          <p:pic>
            <p:nvPicPr>
              <p:cNvPr id="19" name="图片 18">
                <a:extLst>
                  <a:ext uri="{FF2B5EF4-FFF2-40B4-BE49-F238E27FC236}">
                    <a16:creationId xmlns:a16="http://schemas.microsoft.com/office/drawing/2014/main" id="{1CD9E1DA-0C78-4324-A41B-7879D2EF58E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760000" y="2700000"/>
                <a:ext cx="2881098" cy="2160000"/>
              </a:xfrm>
              <a:prstGeom prst="rect">
                <a:avLst/>
              </a:prstGeom>
            </p:spPr>
          </p:pic>
        </p:grpSp>
        <p:sp>
          <p:nvSpPr>
            <p:cNvPr id="11" name="矩形 10">
              <a:extLst>
                <a:ext uri="{FF2B5EF4-FFF2-40B4-BE49-F238E27FC236}">
                  <a16:creationId xmlns:a16="http://schemas.microsoft.com/office/drawing/2014/main" id="{4970F1BC-D5FB-4014-8CD8-DCE52C4AC9E1}"/>
                </a:ext>
              </a:extLst>
            </p:cNvPr>
            <p:cNvSpPr/>
            <p:nvPr/>
          </p:nvSpPr>
          <p:spPr>
            <a:xfrm>
              <a:off x="0" y="169284"/>
              <a:ext cx="351378" cy="369332"/>
            </a:xfrm>
            <a:prstGeom prst="rect">
              <a:avLst/>
            </a:prstGeom>
          </p:spPr>
          <p:txBody>
            <a:bodyPr wrap="square">
              <a:spAutoFit/>
            </a:bodyPr>
            <a:lstStyle/>
            <a:p>
              <a:r>
                <a:rPr lang="en-US" altLang="zh-CN" b="1" dirty="0">
                  <a:latin typeface="Times New Roman" panose="02020603050405020304" pitchFamily="18" charset="0"/>
                  <a:cs typeface="Times New Roman" panose="02020603050405020304" pitchFamily="18" charset="0"/>
                </a:rPr>
                <a:t>A</a:t>
              </a:r>
              <a:endParaRPr lang="zh-CN" altLang="en-US" dirty="0"/>
            </a:p>
          </p:txBody>
        </p:sp>
        <p:sp>
          <p:nvSpPr>
            <p:cNvPr id="13" name="矩形 12">
              <a:extLst>
                <a:ext uri="{FF2B5EF4-FFF2-40B4-BE49-F238E27FC236}">
                  <a16:creationId xmlns:a16="http://schemas.microsoft.com/office/drawing/2014/main" id="{08FC8A65-162B-42E5-98F3-12D63FD12D36}"/>
                </a:ext>
              </a:extLst>
            </p:cNvPr>
            <p:cNvSpPr/>
            <p:nvPr/>
          </p:nvSpPr>
          <p:spPr>
            <a:xfrm>
              <a:off x="2821957" y="168786"/>
              <a:ext cx="351378" cy="369332"/>
            </a:xfrm>
            <a:prstGeom prst="rect">
              <a:avLst/>
            </a:prstGeom>
          </p:spPr>
          <p:txBody>
            <a:bodyPr wrap="square">
              <a:spAutoFit/>
            </a:bodyPr>
            <a:lstStyle/>
            <a:p>
              <a:r>
                <a:rPr lang="en-US" altLang="zh-CN" b="1" dirty="0">
                  <a:latin typeface="Times New Roman" panose="02020603050405020304" pitchFamily="18" charset="0"/>
                  <a:cs typeface="Times New Roman" panose="02020603050405020304" pitchFamily="18" charset="0"/>
                </a:rPr>
                <a:t>C</a:t>
              </a:r>
              <a:endParaRPr lang="zh-CN" altLang="en-US" dirty="0"/>
            </a:p>
          </p:txBody>
        </p:sp>
        <p:sp>
          <p:nvSpPr>
            <p:cNvPr id="14" name="矩形 13">
              <a:extLst>
                <a:ext uri="{FF2B5EF4-FFF2-40B4-BE49-F238E27FC236}">
                  <a16:creationId xmlns:a16="http://schemas.microsoft.com/office/drawing/2014/main" id="{D37E612C-691D-4174-9CF0-2F61CBB0449F}"/>
                </a:ext>
              </a:extLst>
            </p:cNvPr>
            <p:cNvSpPr/>
            <p:nvPr/>
          </p:nvSpPr>
          <p:spPr>
            <a:xfrm>
              <a:off x="5685703" y="168786"/>
              <a:ext cx="351378" cy="369332"/>
            </a:xfrm>
            <a:prstGeom prst="rect">
              <a:avLst/>
            </a:prstGeom>
          </p:spPr>
          <p:txBody>
            <a:bodyPr wrap="square">
              <a:spAutoFit/>
            </a:bodyPr>
            <a:lstStyle/>
            <a:p>
              <a:r>
                <a:rPr lang="en-US" altLang="zh-CN" b="1" dirty="0">
                  <a:latin typeface="Times New Roman" panose="02020603050405020304" pitchFamily="18" charset="0"/>
                  <a:cs typeface="Times New Roman" panose="02020603050405020304" pitchFamily="18" charset="0"/>
                </a:rPr>
                <a:t>E</a:t>
              </a:r>
              <a:endParaRPr lang="zh-CN" altLang="en-US" dirty="0"/>
            </a:p>
          </p:txBody>
        </p:sp>
        <p:sp>
          <p:nvSpPr>
            <p:cNvPr id="15" name="矩形 14">
              <a:extLst>
                <a:ext uri="{FF2B5EF4-FFF2-40B4-BE49-F238E27FC236}">
                  <a16:creationId xmlns:a16="http://schemas.microsoft.com/office/drawing/2014/main" id="{46E88685-7FB9-423B-A9D1-6661DB212E0A}"/>
                </a:ext>
              </a:extLst>
            </p:cNvPr>
            <p:cNvSpPr/>
            <p:nvPr/>
          </p:nvSpPr>
          <p:spPr>
            <a:xfrm>
              <a:off x="0" y="2436869"/>
              <a:ext cx="351378" cy="369332"/>
            </a:xfrm>
            <a:prstGeom prst="rect">
              <a:avLst/>
            </a:prstGeom>
          </p:spPr>
          <p:txBody>
            <a:bodyPr wrap="square">
              <a:spAutoFit/>
            </a:bodyPr>
            <a:lstStyle/>
            <a:p>
              <a:r>
                <a:rPr lang="en-US" altLang="zh-CN" b="1" dirty="0">
                  <a:latin typeface="Times New Roman" panose="02020603050405020304" pitchFamily="18" charset="0"/>
                  <a:cs typeface="Times New Roman" panose="02020603050405020304" pitchFamily="18" charset="0"/>
                </a:rPr>
                <a:t>B</a:t>
              </a:r>
              <a:endParaRPr lang="zh-CN" altLang="en-US" dirty="0"/>
            </a:p>
          </p:txBody>
        </p:sp>
        <p:sp>
          <p:nvSpPr>
            <p:cNvPr id="18" name="矩形 17">
              <a:extLst>
                <a:ext uri="{FF2B5EF4-FFF2-40B4-BE49-F238E27FC236}">
                  <a16:creationId xmlns:a16="http://schemas.microsoft.com/office/drawing/2014/main" id="{F4BB9194-1F0C-400B-919C-88E6EAA64A88}"/>
                </a:ext>
              </a:extLst>
            </p:cNvPr>
            <p:cNvSpPr/>
            <p:nvPr/>
          </p:nvSpPr>
          <p:spPr>
            <a:xfrm>
              <a:off x="2821957" y="2436371"/>
              <a:ext cx="351378" cy="369332"/>
            </a:xfrm>
            <a:prstGeom prst="rect">
              <a:avLst/>
            </a:prstGeom>
          </p:spPr>
          <p:txBody>
            <a:bodyPr wrap="square">
              <a:spAutoFit/>
            </a:bodyPr>
            <a:lstStyle/>
            <a:p>
              <a:r>
                <a:rPr lang="en-US" altLang="zh-CN" b="1" dirty="0">
                  <a:latin typeface="Times New Roman" panose="02020603050405020304" pitchFamily="18" charset="0"/>
                  <a:cs typeface="Times New Roman" panose="02020603050405020304" pitchFamily="18" charset="0"/>
                </a:rPr>
                <a:t>D</a:t>
              </a:r>
              <a:endParaRPr lang="zh-CN" altLang="en-US" dirty="0"/>
            </a:p>
          </p:txBody>
        </p:sp>
        <p:sp>
          <p:nvSpPr>
            <p:cNvPr id="20" name="矩形 19">
              <a:extLst>
                <a:ext uri="{FF2B5EF4-FFF2-40B4-BE49-F238E27FC236}">
                  <a16:creationId xmlns:a16="http://schemas.microsoft.com/office/drawing/2014/main" id="{C36C58D1-8DDF-4136-90EB-77DAB662D08B}"/>
                </a:ext>
              </a:extLst>
            </p:cNvPr>
            <p:cNvSpPr/>
            <p:nvPr/>
          </p:nvSpPr>
          <p:spPr>
            <a:xfrm>
              <a:off x="5685703" y="2436371"/>
              <a:ext cx="351378" cy="369332"/>
            </a:xfrm>
            <a:prstGeom prst="rect">
              <a:avLst/>
            </a:prstGeom>
          </p:spPr>
          <p:txBody>
            <a:bodyPr wrap="square">
              <a:spAutoFit/>
            </a:bodyPr>
            <a:lstStyle/>
            <a:p>
              <a:r>
                <a:rPr lang="en-US" altLang="zh-CN" b="1" dirty="0">
                  <a:latin typeface="Times New Roman" panose="02020603050405020304" pitchFamily="18" charset="0"/>
                  <a:cs typeface="Times New Roman" panose="02020603050405020304" pitchFamily="18" charset="0"/>
                </a:rPr>
                <a:t>F</a:t>
              </a:r>
              <a:endParaRPr lang="zh-CN" altLang="en-US" dirty="0"/>
            </a:p>
          </p:txBody>
        </p:sp>
      </p:grpSp>
      <p:sp>
        <p:nvSpPr>
          <p:cNvPr id="21" name="文本框 20">
            <a:extLst>
              <a:ext uri="{FF2B5EF4-FFF2-40B4-BE49-F238E27FC236}">
                <a16:creationId xmlns:a16="http://schemas.microsoft.com/office/drawing/2014/main" id="{1E4E40DA-3CB5-4DB4-B2EF-F82DB374033C}"/>
              </a:ext>
            </a:extLst>
          </p:cNvPr>
          <p:cNvSpPr txBox="1"/>
          <p:nvPr/>
        </p:nvSpPr>
        <p:spPr>
          <a:xfrm>
            <a:off x="0" y="4767946"/>
            <a:ext cx="12115800" cy="2062103"/>
          </a:xfrm>
          <a:prstGeom prst="rect">
            <a:avLst/>
          </a:prstGeom>
          <a:noFill/>
        </p:spPr>
        <p:txBody>
          <a:bodyPr wrap="square" rtlCol="0" anchor="t" anchorCtr="0">
            <a:spAutoFit/>
          </a:bodyPr>
          <a:lstStyle/>
          <a:p>
            <a:r>
              <a:rPr lang="en-US" altLang="zh-CN" sz="1600" b="1" dirty="0">
                <a:latin typeface="Times New Roman" panose="02020603050405020304" pitchFamily="18" charset="0"/>
                <a:cs typeface="Times New Roman" panose="02020603050405020304" pitchFamily="18" charset="0"/>
              </a:rPr>
              <a:t>Figure 4. Grand-averaged ERPs elicited by global deviant (red) and global standard (blue) condition in three experiments. </a:t>
            </a:r>
            <a:r>
              <a:rPr lang="en-US" altLang="zh-CN" sz="1600" dirty="0">
                <a:latin typeface="Times New Roman" panose="02020603050405020304" pitchFamily="18" charset="0"/>
                <a:cs typeface="Times New Roman" panose="02020603050405020304" pitchFamily="18" charset="0"/>
              </a:rPr>
              <a:t>The upper left panel (A): Global deviant trials elicit P3b response compared global standard trials at </a:t>
            </a:r>
            <a:r>
              <a:rPr lang="en-US" altLang="zh-CN" sz="1600" dirty="0" err="1">
                <a:latin typeface="Times New Roman" panose="02020603050405020304" pitchFamily="18" charset="0"/>
                <a:cs typeface="Times New Roman" panose="02020603050405020304" pitchFamily="18" charset="0"/>
              </a:rPr>
              <a:t>Pz</a:t>
            </a:r>
            <a:r>
              <a:rPr lang="en-US" altLang="zh-CN" sz="1600" dirty="0">
                <a:latin typeface="Times New Roman" panose="02020603050405020304" pitchFamily="18" charset="0"/>
                <a:cs typeface="Times New Roman" panose="02020603050405020304" pitchFamily="18" charset="0"/>
              </a:rPr>
              <a:t> electrode in experiment 1. Gray-shaded area in the bottom left panel (B) indicates statistically significant time window (220-900ms) for this P3b response; The upper middle panel (C): P3b response at </a:t>
            </a:r>
            <a:r>
              <a:rPr lang="en-US" altLang="zh-CN" sz="1600" dirty="0" err="1">
                <a:latin typeface="Times New Roman" panose="02020603050405020304" pitchFamily="18" charset="0"/>
                <a:cs typeface="Times New Roman" panose="02020603050405020304" pitchFamily="18" charset="0"/>
              </a:rPr>
              <a:t>Pz</a:t>
            </a:r>
            <a:r>
              <a:rPr lang="en-US" altLang="zh-CN" sz="1600" dirty="0">
                <a:latin typeface="Times New Roman" panose="02020603050405020304" pitchFamily="18" charset="0"/>
                <a:cs typeface="Times New Roman" panose="02020603050405020304" pitchFamily="18" charset="0"/>
              </a:rPr>
              <a:t> electrode elicited by global effect in experiment 2. The bottom middle panel (D) indicates no statistically significant time window for this P3b response due to limited number of participants, but we can observe obvious P3b response ranging from 240ms to 650ms; The upper right panel (E): P3b response at </a:t>
            </a:r>
            <a:r>
              <a:rPr lang="en-US" altLang="zh-CN" sz="1600" dirty="0" err="1">
                <a:latin typeface="Times New Roman" panose="02020603050405020304" pitchFamily="18" charset="0"/>
                <a:cs typeface="Times New Roman" panose="02020603050405020304" pitchFamily="18" charset="0"/>
              </a:rPr>
              <a:t>Cz</a:t>
            </a:r>
            <a:r>
              <a:rPr lang="en-US" altLang="zh-CN" sz="1600" dirty="0">
                <a:latin typeface="Times New Roman" panose="02020603050405020304" pitchFamily="18" charset="0"/>
                <a:cs typeface="Times New Roman" panose="02020603050405020304" pitchFamily="18" charset="0"/>
              </a:rPr>
              <a:t> electrode elicited by global effect in experiment 3. The bottom right panel (F) indicates statistically significant time window for this P3b response is between 550-900ms. Statistical difference between global deviant and global standard condition is calculated by the cluster-based permutation test (</a:t>
            </a:r>
            <a:r>
              <a:rPr lang="en-US" altLang="zh-CN" sz="1600" i="1" dirty="0">
                <a:latin typeface="Times New Roman" panose="02020603050405020304" pitchFamily="18" charset="0"/>
                <a:cs typeface="Times New Roman" panose="02020603050405020304" pitchFamily="18" charset="0"/>
              </a:rPr>
              <a:t>P</a:t>
            </a:r>
            <a:r>
              <a:rPr lang="en-US" altLang="zh-CN" sz="1600" dirty="0">
                <a:latin typeface="Times New Roman" panose="02020603050405020304" pitchFamily="18" charset="0"/>
                <a:cs typeface="Times New Roman" panose="02020603050405020304" pitchFamily="18" charset="0"/>
              </a:rPr>
              <a:t>&lt;0.05).</a:t>
            </a:r>
          </a:p>
        </p:txBody>
      </p:sp>
    </p:spTree>
    <p:extLst>
      <p:ext uri="{BB962C8B-B14F-4D97-AF65-F5344CB8AC3E}">
        <p14:creationId xmlns:p14="http://schemas.microsoft.com/office/powerpoint/2010/main" val="26069825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D1E7E48E-B040-4A76-9418-FD40EFA8DDDC}"/>
              </a:ext>
            </a:extLst>
          </p:cNvPr>
          <p:cNvGrpSpPr/>
          <p:nvPr/>
        </p:nvGrpSpPr>
        <p:grpSpPr>
          <a:xfrm>
            <a:off x="180000" y="181060"/>
            <a:ext cx="8714742" cy="4703487"/>
            <a:chOff x="0" y="181060"/>
            <a:chExt cx="8714742" cy="4703487"/>
          </a:xfrm>
        </p:grpSpPr>
        <p:grpSp>
          <p:nvGrpSpPr>
            <p:cNvPr id="2" name="组合 1">
              <a:extLst>
                <a:ext uri="{FF2B5EF4-FFF2-40B4-BE49-F238E27FC236}">
                  <a16:creationId xmlns:a16="http://schemas.microsoft.com/office/drawing/2014/main" id="{1C52F5CA-8C03-4E34-909C-C4895014A232}"/>
                </a:ext>
              </a:extLst>
            </p:cNvPr>
            <p:cNvGrpSpPr/>
            <p:nvPr/>
          </p:nvGrpSpPr>
          <p:grpSpPr>
            <a:xfrm>
              <a:off x="73643" y="456546"/>
              <a:ext cx="8641099" cy="4428001"/>
              <a:chOff x="0" y="431999"/>
              <a:chExt cx="8641099" cy="4428001"/>
            </a:xfrm>
          </p:grpSpPr>
          <p:pic>
            <p:nvPicPr>
              <p:cNvPr id="4" name="图片 3">
                <a:extLst>
                  <a:ext uri="{FF2B5EF4-FFF2-40B4-BE49-F238E27FC236}">
                    <a16:creationId xmlns:a16="http://schemas.microsoft.com/office/drawing/2014/main" id="{F1F84D1A-27F2-47B1-8B6A-03226C5622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1999"/>
                <a:ext cx="2881098" cy="2160000"/>
              </a:xfrm>
              <a:prstGeom prst="rect">
                <a:avLst/>
              </a:prstGeom>
            </p:spPr>
          </p:pic>
          <p:pic>
            <p:nvPicPr>
              <p:cNvPr id="9" name="图片 8">
                <a:extLst>
                  <a:ext uri="{FF2B5EF4-FFF2-40B4-BE49-F238E27FC236}">
                    <a16:creationId xmlns:a16="http://schemas.microsoft.com/office/drawing/2014/main" id="{C75FCC86-BD9E-40FE-B672-EE5B7C4668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700000"/>
                <a:ext cx="2881096" cy="2160000"/>
              </a:xfrm>
              <a:prstGeom prst="rect">
                <a:avLst/>
              </a:prstGeom>
            </p:spPr>
          </p:pic>
          <p:pic>
            <p:nvPicPr>
              <p:cNvPr id="20" name="图片 19">
                <a:extLst>
                  <a:ext uri="{FF2B5EF4-FFF2-40B4-BE49-F238E27FC236}">
                    <a16:creationId xmlns:a16="http://schemas.microsoft.com/office/drawing/2014/main" id="{22347936-0160-447A-9A82-5395D9F1254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80000" y="432000"/>
                <a:ext cx="2881099" cy="2160000"/>
              </a:xfrm>
              <a:prstGeom prst="rect">
                <a:avLst/>
              </a:prstGeom>
            </p:spPr>
          </p:pic>
          <p:pic>
            <p:nvPicPr>
              <p:cNvPr id="27" name="图片 26">
                <a:extLst>
                  <a:ext uri="{FF2B5EF4-FFF2-40B4-BE49-F238E27FC236}">
                    <a16:creationId xmlns:a16="http://schemas.microsoft.com/office/drawing/2014/main" id="{8B9F64DB-ED06-4642-8A7C-659714DB840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80000" y="2700000"/>
                <a:ext cx="2881098" cy="2160000"/>
              </a:xfrm>
              <a:prstGeom prst="rect">
                <a:avLst/>
              </a:prstGeom>
            </p:spPr>
          </p:pic>
          <p:pic>
            <p:nvPicPr>
              <p:cNvPr id="30" name="图片 29">
                <a:extLst>
                  <a:ext uri="{FF2B5EF4-FFF2-40B4-BE49-F238E27FC236}">
                    <a16:creationId xmlns:a16="http://schemas.microsoft.com/office/drawing/2014/main" id="{ACC37A00-04E7-46CB-A078-E1208EC2050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60000" y="432000"/>
                <a:ext cx="2881099" cy="2160000"/>
              </a:xfrm>
              <a:prstGeom prst="rect">
                <a:avLst/>
              </a:prstGeom>
            </p:spPr>
          </p:pic>
          <p:pic>
            <p:nvPicPr>
              <p:cNvPr id="32" name="图片 31">
                <a:extLst>
                  <a:ext uri="{FF2B5EF4-FFF2-40B4-BE49-F238E27FC236}">
                    <a16:creationId xmlns:a16="http://schemas.microsoft.com/office/drawing/2014/main" id="{B024E9EA-A029-400F-A736-3D6D5DAC044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760000" y="2700000"/>
                <a:ext cx="2881099" cy="2160000"/>
              </a:xfrm>
              <a:prstGeom prst="rect">
                <a:avLst/>
              </a:prstGeom>
            </p:spPr>
          </p:pic>
        </p:grpSp>
        <p:sp>
          <p:nvSpPr>
            <p:cNvPr id="10" name="矩形 9">
              <a:extLst>
                <a:ext uri="{FF2B5EF4-FFF2-40B4-BE49-F238E27FC236}">
                  <a16:creationId xmlns:a16="http://schemas.microsoft.com/office/drawing/2014/main" id="{879C9473-54F7-4D46-8D6A-BD51DBE48F2C}"/>
                </a:ext>
              </a:extLst>
            </p:cNvPr>
            <p:cNvSpPr/>
            <p:nvPr/>
          </p:nvSpPr>
          <p:spPr>
            <a:xfrm>
              <a:off x="0" y="181558"/>
              <a:ext cx="351378" cy="369332"/>
            </a:xfrm>
            <a:prstGeom prst="rect">
              <a:avLst/>
            </a:prstGeom>
          </p:spPr>
          <p:txBody>
            <a:bodyPr wrap="square">
              <a:spAutoFit/>
            </a:bodyPr>
            <a:lstStyle/>
            <a:p>
              <a:r>
                <a:rPr lang="en-US" altLang="zh-CN" b="1" dirty="0">
                  <a:latin typeface="Times New Roman" panose="02020603050405020304" pitchFamily="18" charset="0"/>
                  <a:cs typeface="Times New Roman" panose="02020603050405020304" pitchFamily="18" charset="0"/>
                </a:rPr>
                <a:t>A</a:t>
              </a:r>
              <a:endParaRPr lang="zh-CN" altLang="en-US" dirty="0"/>
            </a:p>
          </p:txBody>
        </p:sp>
        <p:sp>
          <p:nvSpPr>
            <p:cNvPr id="11" name="矩形 10">
              <a:extLst>
                <a:ext uri="{FF2B5EF4-FFF2-40B4-BE49-F238E27FC236}">
                  <a16:creationId xmlns:a16="http://schemas.microsoft.com/office/drawing/2014/main" id="{46F9C634-921B-44F8-A3A0-30971DBDBF4A}"/>
                </a:ext>
              </a:extLst>
            </p:cNvPr>
            <p:cNvSpPr/>
            <p:nvPr/>
          </p:nvSpPr>
          <p:spPr>
            <a:xfrm>
              <a:off x="2821957" y="181060"/>
              <a:ext cx="351378" cy="369332"/>
            </a:xfrm>
            <a:prstGeom prst="rect">
              <a:avLst/>
            </a:prstGeom>
          </p:spPr>
          <p:txBody>
            <a:bodyPr wrap="square">
              <a:spAutoFit/>
            </a:bodyPr>
            <a:lstStyle/>
            <a:p>
              <a:r>
                <a:rPr lang="en-US" altLang="zh-CN" b="1" dirty="0">
                  <a:latin typeface="Times New Roman" panose="02020603050405020304" pitchFamily="18" charset="0"/>
                  <a:cs typeface="Times New Roman" panose="02020603050405020304" pitchFamily="18" charset="0"/>
                </a:rPr>
                <a:t>C</a:t>
              </a:r>
              <a:endParaRPr lang="zh-CN" altLang="en-US" dirty="0"/>
            </a:p>
          </p:txBody>
        </p:sp>
        <p:sp>
          <p:nvSpPr>
            <p:cNvPr id="12" name="矩形 11">
              <a:extLst>
                <a:ext uri="{FF2B5EF4-FFF2-40B4-BE49-F238E27FC236}">
                  <a16:creationId xmlns:a16="http://schemas.microsoft.com/office/drawing/2014/main" id="{3BD4BAB0-0AEC-4FF8-99B8-904068312887}"/>
                </a:ext>
              </a:extLst>
            </p:cNvPr>
            <p:cNvSpPr/>
            <p:nvPr/>
          </p:nvSpPr>
          <p:spPr>
            <a:xfrm>
              <a:off x="5685703" y="181060"/>
              <a:ext cx="351378" cy="369332"/>
            </a:xfrm>
            <a:prstGeom prst="rect">
              <a:avLst/>
            </a:prstGeom>
          </p:spPr>
          <p:txBody>
            <a:bodyPr wrap="square">
              <a:spAutoFit/>
            </a:bodyPr>
            <a:lstStyle/>
            <a:p>
              <a:r>
                <a:rPr lang="en-US" altLang="zh-CN" b="1" dirty="0">
                  <a:latin typeface="Times New Roman" panose="02020603050405020304" pitchFamily="18" charset="0"/>
                  <a:cs typeface="Times New Roman" panose="02020603050405020304" pitchFamily="18" charset="0"/>
                </a:rPr>
                <a:t>E</a:t>
              </a:r>
              <a:endParaRPr lang="zh-CN" altLang="en-US" dirty="0"/>
            </a:p>
          </p:txBody>
        </p:sp>
        <p:sp>
          <p:nvSpPr>
            <p:cNvPr id="13" name="矩形 12">
              <a:extLst>
                <a:ext uri="{FF2B5EF4-FFF2-40B4-BE49-F238E27FC236}">
                  <a16:creationId xmlns:a16="http://schemas.microsoft.com/office/drawing/2014/main" id="{681DF1A9-83F9-4764-A055-886345D05522}"/>
                </a:ext>
              </a:extLst>
            </p:cNvPr>
            <p:cNvSpPr/>
            <p:nvPr/>
          </p:nvSpPr>
          <p:spPr>
            <a:xfrm>
              <a:off x="0" y="2449143"/>
              <a:ext cx="351378" cy="369332"/>
            </a:xfrm>
            <a:prstGeom prst="rect">
              <a:avLst/>
            </a:prstGeom>
          </p:spPr>
          <p:txBody>
            <a:bodyPr wrap="square">
              <a:spAutoFit/>
            </a:bodyPr>
            <a:lstStyle/>
            <a:p>
              <a:r>
                <a:rPr lang="en-US" altLang="zh-CN" b="1" dirty="0">
                  <a:latin typeface="Times New Roman" panose="02020603050405020304" pitchFamily="18" charset="0"/>
                  <a:cs typeface="Times New Roman" panose="02020603050405020304" pitchFamily="18" charset="0"/>
                </a:rPr>
                <a:t>B</a:t>
              </a:r>
              <a:endParaRPr lang="zh-CN" altLang="en-US" dirty="0"/>
            </a:p>
          </p:txBody>
        </p:sp>
        <p:sp>
          <p:nvSpPr>
            <p:cNvPr id="14" name="矩形 13">
              <a:extLst>
                <a:ext uri="{FF2B5EF4-FFF2-40B4-BE49-F238E27FC236}">
                  <a16:creationId xmlns:a16="http://schemas.microsoft.com/office/drawing/2014/main" id="{4B0DC4E0-FCFC-4F10-AEBE-121CE1535200}"/>
                </a:ext>
              </a:extLst>
            </p:cNvPr>
            <p:cNvSpPr/>
            <p:nvPr/>
          </p:nvSpPr>
          <p:spPr>
            <a:xfrm>
              <a:off x="2821957" y="2448645"/>
              <a:ext cx="351378" cy="369332"/>
            </a:xfrm>
            <a:prstGeom prst="rect">
              <a:avLst/>
            </a:prstGeom>
          </p:spPr>
          <p:txBody>
            <a:bodyPr wrap="square">
              <a:spAutoFit/>
            </a:bodyPr>
            <a:lstStyle/>
            <a:p>
              <a:r>
                <a:rPr lang="en-US" altLang="zh-CN" b="1" dirty="0">
                  <a:latin typeface="Times New Roman" panose="02020603050405020304" pitchFamily="18" charset="0"/>
                  <a:cs typeface="Times New Roman" panose="02020603050405020304" pitchFamily="18" charset="0"/>
                </a:rPr>
                <a:t>D</a:t>
              </a:r>
              <a:endParaRPr lang="zh-CN" altLang="en-US" dirty="0"/>
            </a:p>
          </p:txBody>
        </p:sp>
        <p:sp>
          <p:nvSpPr>
            <p:cNvPr id="16" name="矩形 15">
              <a:extLst>
                <a:ext uri="{FF2B5EF4-FFF2-40B4-BE49-F238E27FC236}">
                  <a16:creationId xmlns:a16="http://schemas.microsoft.com/office/drawing/2014/main" id="{781F5F4D-56C9-43EB-B76E-32D97BFC5374}"/>
                </a:ext>
              </a:extLst>
            </p:cNvPr>
            <p:cNvSpPr/>
            <p:nvPr/>
          </p:nvSpPr>
          <p:spPr>
            <a:xfrm>
              <a:off x="5685703" y="2448645"/>
              <a:ext cx="351378" cy="369332"/>
            </a:xfrm>
            <a:prstGeom prst="rect">
              <a:avLst/>
            </a:prstGeom>
          </p:spPr>
          <p:txBody>
            <a:bodyPr wrap="square">
              <a:spAutoFit/>
            </a:bodyPr>
            <a:lstStyle/>
            <a:p>
              <a:r>
                <a:rPr lang="en-US" altLang="zh-CN" b="1" dirty="0">
                  <a:latin typeface="Times New Roman" panose="02020603050405020304" pitchFamily="18" charset="0"/>
                  <a:cs typeface="Times New Roman" panose="02020603050405020304" pitchFamily="18" charset="0"/>
                </a:rPr>
                <a:t>F</a:t>
              </a:r>
              <a:endParaRPr lang="zh-CN" altLang="en-US" dirty="0"/>
            </a:p>
          </p:txBody>
        </p:sp>
      </p:grpSp>
      <p:sp>
        <p:nvSpPr>
          <p:cNvPr id="17" name="文本框 16">
            <a:extLst>
              <a:ext uri="{FF2B5EF4-FFF2-40B4-BE49-F238E27FC236}">
                <a16:creationId xmlns:a16="http://schemas.microsoft.com/office/drawing/2014/main" id="{490E63B4-41C8-4E2C-AE75-49100411DEF0}"/>
              </a:ext>
            </a:extLst>
          </p:cNvPr>
          <p:cNvSpPr txBox="1"/>
          <p:nvPr/>
        </p:nvSpPr>
        <p:spPr>
          <a:xfrm>
            <a:off x="0" y="4767946"/>
            <a:ext cx="11973887" cy="2062103"/>
          </a:xfrm>
          <a:prstGeom prst="rect">
            <a:avLst/>
          </a:prstGeom>
          <a:noFill/>
        </p:spPr>
        <p:txBody>
          <a:bodyPr wrap="square" rtlCol="0" anchor="t" anchorCtr="0">
            <a:spAutoFit/>
          </a:bodyPr>
          <a:lstStyle/>
          <a:p>
            <a:r>
              <a:rPr lang="en-US" altLang="zh-CN" sz="1600" b="1" dirty="0">
                <a:latin typeface="Times New Roman" panose="02020603050405020304" pitchFamily="18" charset="0"/>
                <a:cs typeface="Times New Roman" panose="02020603050405020304" pitchFamily="18" charset="0"/>
              </a:rPr>
              <a:t>Figure 5. Grand-averaged ERPs elicited by omission X (red) and non-omission X (blue) condition in three experiments. </a:t>
            </a:r>
            <a:r>
              <a:rPr lang="en-US" altLang="zh-CN" sz="1600" dirty="0">
                <a:latin typeface="Times New Roman" panose="02020603050405020304" pitchFamily="18" charset="0"/>
                <a:cs typeface="Times New Roman" panose="02020603050405020304" pitchFamily="18" charset="0"/>
              </a:rPr>
              <a:t>The upper left panel (A): Omission X trials elicit P3b response compared non-omission X trials at </a:t>
            </a:r>
            <a:r>
              <a:rPr lang="en-US" altLang="zh-CN" sz="1600" dirty="0" err="1">
                <a:latin typeface="Times New Roman" panose="02020603050405020304" pitchFamily="18" charset="0"/>
                <a:cs typeface="Times New Roman" panose="02020603050405020304" pitchFamily="18" charset="0"/>
              </a:rPr>
              <a:t>Pz</a:t>
            </a:r>
            <a:r>
              <a:rPr lang="en-US" altLang="zh-CN" sz="1600" dirty="0">
                <a:latin typeface="Times New Roman" panose="02020603050405020304" pitchFamily="18" charset="0"/>
                <a:cs typeface="Times New Roman" panose="02020603050405020304" pitchFamily="18" charset="0"/>
              </a:rPr>
              <a:t> electrode in experiment 1. Gray-shaded area in the bottom left panel (B) indicates statistically significant time window (600-1000ms) for this P3b response; The upper middle panel (C): P3b response at </a:t>
            </a:r>
            <a:r>
              <a:rPr lang="en-US" altLang="zh-CN" sz="1600" dirty="0" err="1">
                <a:latin typeface="Times New Roman" panose="02020603050405020304" pitchFamily="18" charset="0"/>
                <a:cs typeface="Times New Roman" panose="02020603050405020304" pitchFamily="18" charset="0"/>
              </a:rPr>
              <a:t>Pz</a:t>
            </a:r>
            <a:r>
              <a:rPr lang="en-US" altLang="zh-CN" sz="1600" dirty="0">
                <a:latin typeface="Times New Roman" panose="02020603050405020304" pitchFamily="18" charset="0"/>
                <a:cs typeface="Times New Roman" panose="02020603050405020304" pitchFamily="18" charset="0"/>
              </a:rPr>
              <a:t> electrode elicited by omission X effect in experiment 2. The bottom middle panel (D) indicates no statistically significant time window for this P3b response due to limited number of participants, but we can observe obvious P3b response ranging from 600ms to 1000ms; The upper right panel (E): P3b response at </a:t>
            </a:r>
            <a:r>
              <a:rPr lang="en-US" altLang="zh-CN" sz="1600" dirty="0" err="1">
                <a:latin typeface="Times New Roman" panose="02020603050405020304" pitchFamily="18" charset="0"/>
                <a:cs typeface="Times New Roman" panose="02020603050405020304" pitchFamily="18" charset="0"/>
              </a:rPr>
              <a:t>Pz</a:t>
            </a:r>
            <a:r>
              <a:rPr lang="en-US" altLang="zh-CN" sz="1600" dirty="0">
                <a:latin typeface="Times New Roman" panose="02020603050405020304" pitchFamily="18" charset="0"/>
                <a:cs typeface="Times New Roman" panose="02020603050405020304" pitchFamily="18" charset="0"/>
              </a:rPr>
              <a:t> electrode elicited by omission X effect in experiment 3. The bottom right panel (F) indicates statistically significant time window for this P3b response is between 700-1300ms. Statistical difference between omission X and non-omission X condition is calculated by the cluster-based permutation test (</a:t>
            </a:r>
            <a:r>
              <a:rPr lang="en-US" altLang="zh-CN" sz="1600" i="1" dirty="0">
                <a:latin typeface="Times New Roman" panose="02020603050405020304" pitchFamily="18" charset="0"/>
                <a:cs typeface="Times New Roman" panose="02020603050405020304" pitchFamily="18" charset="0"/>
              </a:rPr>
              <a:t>P</a:t>
            </a:r>
            <a:r>
              <a:rPr lang="en-US" altLang="zh-CN" sz="1600" dirty="0">
                <a:latin typeface="Times New Roman" panose="02020603050405020304" pitchFamily="18" charset="0"/>
                <a:cs typeface="Times New Roman" panose="02020603050405020304" pitchFamily="18" charset="0"/>
              </a:rPr>
              <a:t>&lt;0.05).</a:t>
            </a:r>
          </a:p>
        </p:txBody>
      </p:sp>
    </p:spTree>
    <p:extLst>
      <p:ext uri="{BB962C8B-B14F-4D97-AF65-F5344CB8AC3E}">
        <p14:creationId xmlns:p14="http://schemas.microsoft.com/office/powerpoint/2010/main" val="2368499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72DE3A50-6C8D-42BD-BAD0-313556DA1C08}"/>
              </a:ext>
            </a:extLst>
          </p:cNvPr>
          <p:cNvGrpSpPr/>
          <p:nvPr/>
        </p:nvGrpSpPr>
        <p:grpSpPr>
          <a:xfrm>
            <a:off x="180000" y="180000"/>
            <a:ext cx="8696332" cy="4693203"/>
            <a:chOff x="141149" y="301809"/>
            <a:chExt cx="8696332" cy="4693203"/>
          </a:xfrm>
        </p:grpSpPr>
        <p:grpSp>
          <p:nvGrpSpPr>
            <p:cNvPr id="2" name="组合 1">
              <a:extLst>
                <a:ext uri="{FF2B5EF4-FFF2-40B4-BE49-F238E27FC236}">
                  <a16:creationId xmlns:a16="http://schemas.microsoft.com/office/drawing/2014/main" id="{3E38BC79-3C5D-44FA-BB33-8EF1F992B23C}"/>
                </a:ext>
              </a:extLst>
            </p:cNvPr>
            <p:cNvGrpSpPr/>
            <p:nvPr/>
          </p:nvGrpSpPr>
          <p:grpSpPr>
            <a:xfrm>
              <a:off x="196381" y="567012"/>
              <a:ext cx="8641100" cy="4428000"/>
              <a:chOff x="0" y="432000"/>
              <a:chExt cx="8641100" cy="4428000"/>
            </a:xfrm>
          </p:grpSpPr>
          <p:pic>
            <p:nvPicPr>
              <p:cNvPr id="3" name="图片 2">
                <a:extLst>
                  <a:ext uri="{FF2B5EF4-FFF2-40B4-BE49-F238E27FC236}">
                    <a16:creationId xmlns:a16="http://schemas.microsoft.com/office/drawing/2014/main" id="{60AA0746-1B0A-481F-8068-F55F64C0F5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2000"/>
                <a:ext cx="2881099" cy="2160000"/>
              </a:xfrm>
              <a:prstGeom prst="rect">
                <a:avLst/>
              </a:prstGeom>
            </p:spPr>
          </p:pic>
          <p:pic>
            <p:nvPicPr>
              <p:cNvPr id="6" name="图片 5">
                <a:extLst>
                  <a:ext uri="{FF2B5EF4-FFF2-40B4-BE49-F238E27FC236}">
                    <a16:creationId xmlns:a16="http://schemas.microsoft.com/office/drawing/2014/main" id="{F4372C15-91F6-4C35-9B6A-FB0E72F5F4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700000"/>
                <a:ext cx="2881101" cy="2160000"/>
              </a:xfrm>
              <a:prstGeom prst="rect">
                <a:avLst/>
              </a:prstGeom>
            </p:spPr>
          </p:pic>
          <p:pic>
            <p:nvPicPr>
              <p:cNvPr id="12" name="图片 11">
                <a:extLst>
                  <a:ext uri="{FF2B5EF4-FFF2-40B4-BE49-F238E27FC236}">
                    <a16:creationId xmlns:a16="http://schemas.microsoft.com/office/drawing/2014/main" id="{CE7887F3-B94C-4800-A862-7464270A854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80000" y="432000"/>
                <a:ext cx="2881099" cy="2160000"/>
              </a:xfrm>
              <a:prstGeom prst="rect">
                <a:avLst/>
              </a:prstGeom>
            </p:spPr>
          </p:pic>
          <p:pic>
            <p:nvPicPr>
              <p:cNvPr id="15" name="图片 14">
                <a:extLst>
                  <a:ext uri="{FF2B5EF4-FFF2-40B4-BE49-F238E27FC236}">
                    <a16:creationId xmlns:a16="http://schemas.microsoft.com/office/drawing/2014/main" id="{34596772-8549-48A5-99C5-386930E6F9A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80000" y="2700000"/>
                <a:ext cx="2881098" cy="2160000"/>
              </a:xfrm>
              <a:prstGeom prst="rect">
                <a:avLst/>
              </a:prstGeom>
            </p:spPr>
          </p:pic>
          <p:pic>
            <p:nvPicPr>
              <p:cNvPr id="22" name="图片 21">
                <a:extLst>
                  <a:ext uri="{FF2B5EF4-FFF2-40B4-BE49-F238E27FC236}">
                    <a16:creationId xmlns:a16="http://schemas.microsoft.com/office/drawing/2014/main" id="{71928898-6DA3-4241-A1B6-AC504A648F8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60000" y="432000"/>
                <a:ext cx="2881100" cy="2160000"/>
              </a:xfrm>
              <a:prstGeom prst="rect">
                <a:avLst/>
              </a:prstGeom>
            </p:spPr>
          </p:pic>
          <p:pic>
            <p:nvPicPr>
              <p:cNvPr id="40" name="图片 39">
                <a:extLst>
                  <a:ext uri="{FF2B5EF4-FFF2-40B4-BE49-F238E27FC236}">
                    <a16:creationId xmlns:a16="http://schemas.microsoft.com/office/drawing/2014/main" id="{B88DC672-8026-4438-8E21-2D867AF00B5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760000" y="2700000"/>
                <a:ext cx="2881100" cy="2160000"/>
              </a:xfrm>
              <a:prstGeom prst="rect">
                <a:avLst/>
              </a:prstGeom>
            </p:spPr>
          </p:pic>
        </p:grpSp>
        <p:sp>
          <p:nvSpPr>
            <p:cNvPr id="10" name="矩形 9">
              <a:extLst>
                <a:ext uri="{FF2B5EF4-FFF2-40B4-BE49-F238E27FC236}">
                  <a16:creationId xmlns:a16="http://schemas.microsoft.com/office/drawing/2014/main" id="{517F0E12-50D9-49F4-B416-84EEB4CD1796}"/>
                </a:ext>
              </a:extLst>
            </p:cNvPr>
            <p:cNvSpPr/>
            <p:nvPr/>
          </p:nvSpPr>
          <p:spPr>
            <a:xfrm>
              <a:off x="141149" y="302307"/>
              <a:ext cx="351378" cy="369332"/>
            </a:xfrm>
            <a:prstGeom prst="rect">
              <a:avLst/>
            </a:prstGeom>
          </p:spPr>
          <p:txBody>
            <a:bodyPr wrap="square">
              <a:spAutoFit/>
            </a:bodyPr>
            <a:lstStyle/>
            <a:p>
              <a:r>
                <a:rPr lang="en-US" altLang="zh-CN" b="1" dirty="0">
                  <a:latin typeface="Times New Roman" panose="02020603050405020304" pitchFamily="18" charset="0"/>
                  <a:cs typeface="Times New Roman" panose="02020603050405020304" pitchFamily="18" charset="0"/>
                </a:rPr>
                <a:t>A</a:t>
              </a:r>
              <a:endParaRPr lang="zh-CN" altLang="en-US" dirty="0"/>
            </a:p>
          </p:txBody>
        </p:sp>
        <p:sp>
          <p:nvSpPr>
            <p:cNvPr id="11" name="矩形 10">
              <a:extLst>
                <a:ext uri="{FF2B5EF4-FFF2-40B4-BE49-F238E27FC236}">
                  <a16:creationId xmlns:a16="http://schemas.microsoft.com/office/drawing/2014/main" id="{34579CDD-F75D-45A5-93EF-0F7B361C4618}"/>
                </a:ext>
              </a:extLst>
            </p:cNvPr>
            <p:cNvSpPr/>
            <p:nvPr/>
          </p:nvSpPr>
          <p:spPr>
            <a:xfrm>
              <a:off x="2963106" y="301809"/>
              <a:ext cx="351378" cy="369332"/>
            </a:xfrm>
            <a:prstGeom prst="rect">
              <a:avLst/>
            </a:prstGeom>
          </p:spPr>
          <p:txBody>
            <a:bodyPr wrap="square">
              <a:spAutoFit/>
            </a:bodyPr>
            <a:lstStyle/>
            <a:p>
              <a:r>
                <a:rPr lang="en-US" altLang="zh-CN" b="1" dirty="0">
                  <a:latin typeface="Times New Roman" panose="02020603050405020304" pitchFamily="18" charset="0"/>
                  <a:cs typeface="Times New Roman" panose="02020603050405020304" pitchFamily="18" charset="0"/>
                </a:rPr>
                <a:t>C</a:t>
              </a:r>
              <a:endParaRPr lang="zh-CN" altLang="en-US" dirty="0"/>
            </a:p>
          </p:txBody>
        </p:sp>
        <p:sp>
          <p:nvSpPr>
            <p:cNvPr id="13" name="矩形 12">
              <a:extLst>
                <a:ext uri="{FF2B5EF4-FFF2-40B4-BE49-F238E27FC236}">
                  <a16:creationId xmlns:a16="http://schemas.microsoft.com/office/drawing/2014/main" id="{32FF5917-B341-41D6-A062-9C35579F82F6}"/>
                </a:ext>
              </a:extLst>
            </p:cNvPr>
            <p:cNvSpPr/>
            <p:nvPr/>
          </p:nvSpPr>
          <p:spPr>
            <a:xfrm>
              <a:off x="5826852" y="301809"/>
              <a:ext cx="351378" cy="369332"/>
            </a:xfrm>
            <a:prstGeom prst="rect">
              <a:avLst/>
            </a:prstGeom>
          </p:spPr>
          <p:txBody>
            <a:bodyPr wrap="square">
              <a:spAutoFit/>
            </a:bodyPr>
            <a:lstStyle/>
            <a:p>
              <a:r>
                <a:rPr lang="en-US" altLang="zh-CN" b="1" dirty="0">
                  <a:latin typeface="Times New Roman" panose="02020603050405020304" pitchFamily="18" charset="0"/>
                  <a:cs typeface="Times New Roman" panose="02020603050405020304" pitchFamily="18" charset="0"/>
                </a:rPr>
                <a:t>E</a:t>
              </a:r>
              <a:endParaRPr lang="zh-CN" altLang="en-US" dirty="0"/>
            </a:p>
          </p:txBody>
        </p:sp>
        <p:sp>
          <p:nvSpPr>
            <p:cNvPr id="14" name="矩形 13">
              <a:extLst>
                <a:ext uri="{FF2B5EF4-FFF2-40B4-BE49-F238E27FC236}">
                  <a16:creationId xmlns:a16="http://schemas.microsoft.com/office/drawing/2014/main" id="{A76DDFB0-BAF8-46E8-AB6A-4F4C086BD3F9}"/>
                </a:ext>
              </a:extLst>
            </p:cNvPr>
            <p:cNvSpPr/>
            <p:nvPr/>
          </p:nvSpPr>
          <p:spPr>
            <a:xfrm>
              <a:off x="141149" y="2569892"/>
              <a:ext cx="351378" cy="369332"/>
            </a:xfrm>
            <a:prstGeom prst="rect">
              <a:avLst/>
            </a:prstGeom>
          </p:spPr>
          <p:txBody>
            <a:bodyPr wrap="square">
              <a:spAutoFit/>
            </a:bodyPr>
            <a:lstStyle/>
            <a:p>
              <a:r>
                <a:rPr lang="en-US" altLang="zh-CN" b="1" dirty="0">
                  <a:latin typeface="Times New Roman" panose="02020603050405020304" pitchFamily="18" charset="0"/>
                  <a:cs typeface="Times New Roman" panose="02020603050405020304" pitchFamily="18" charset="0"/>
                </a:rPr>
                <a:t>B</a:t>
              </a:r>
              <a:endParaRPr lang="zh-CN" altLang="en-US" dirty="0"/>
            </a:p>
          </p:txBody>
        </p:sp>
        <p:sp>
          <p:nvSpPr>
            <p:cNvPr id="17" name="矩形 16">
              <a:extLst>
                <a:ext uri="{FF2B5EF4-FFF2-40B4-BE49-F238E27FC236}">
                  <a16:creationId xmlns:a16="http://schemas.microsoft.com/office/drawing/2014/main" id="{33A2FDC8-AA51-44AB-96EB-4DCDFA5BF7B1}"/>
                </a:ext>
              </a:extLst>
            </p:cNvPr>
            <p:cNvSpPr/>
            <p:nvPr/>
          </p:nvSpPr>
          <p:spPr>
            <a:xfrm>
              <a:off x="2963106" y="2569394"/>
              <a:ext cx="351378" cy="369332"/>
            </a:xfrm>
            <a:prstGeom prst="rect">
              <a:avLst/>
            </a:prstGeom>
          </p:spPr>
          <p:txBody>
            <a:bodyPr wrap="square">
              <a:spAutoFit/>
            </a:bodyPr>
            <a:lstStyle/>
            <a:p>
              <a:r>
                <a:rPr lang="en-US" altLang="zh-CN" b="1" dirty="0">
                  <a:latin typeface="Times New Roman" panose="02020603050405020304" pitchFamily="18" charset="0"/>
                  <a:cs typeface="Times New Roman" panose="02020603050405020304" pitchFamily="18" charset="0"/>
                </a:rPr>
                <a:t>D</a:t>
              </a:r>
              <a:endParaRPr lang="zh-CN" altLang="en-US" dirty="0"/>
            </a:p>
          </p:txBody>
        </p:sp>
        <p:sp>
          <p:nvSpPr>
            <p:cNvPr id="18" name="矩形 17">
              <a:extLst>
                <a:ext uri="{FF2B5EF4-FFF2-40B4-BE49-F238E27FC236}">
                  <a16:creationId xmlns:a16="http://schemas.microsoft.com/office/drawing/2014/main" id="{3383A078-FBC7-448C-8D5C-2A967DD9460E}"/>
                </a:ext>
              </a:extLst>
            </p:cNvPr>
            <p:cNvSpPr/>
            <p:nvPr/>
          </p:nvSpPr>
          <p:spPr>
            <a:xfrm>
              <a:off x="5826852" y="2569394"/>
              <a:ext cx="351378" cy="369332"/>
            </a:xfrm>
            <a:prstGeom prst="rect">
              <a:avLst/>
            </a:prstGeom>
          </p:spPr>
          <p:txBody>
            <a:bodyPr wrap="square">
              <a:spAutoFit/>
            </a:bodyPr>
            <a:lstStyle/>
            <a:p>
              <a:r>
                <a:rPr lang="en-US" altLang="zh-CN" b="1" dirty="0">
                  <a:latin typeface="Times New Roman" panose="02020603050405020304" pitchFamily="18" charset="0"/>
                  <a:cs typeface="Times New Roman" panose="02020603050405020304" pitchFamily="18" charset="0"/>
                </a:rPr>
                <a:t>F</a:t>
              </a:r>
              <a:endParaRPr lang="zh-CN" altLang="en-US" dirty="0"/>
            </a:p>
          </p:txBody>
        </p:sp>
      </p:grpSp>
      <p:sp>
        <p:nvSpPr>
          <p:cNvPr id="19" name="文本框 18">
            <a:extLst>
              <a:ext uri="{FF2B5EF4-FFF2-40B4-BE49-F238E27FC236}">
                <a16:creationId xmlns:a16="http://schemas.microsoft.com/office/drawing/2014/main" id="{5FB40333-9D8C-4FDA-AB0B-A85C5E0B65B3}"/>
              </a:ext>
            </a:extLst>
          </p:cNvPr>
          <p:cNvSpPr txBox="1"/>
          <p:nvPr/>
        </p:nvSpPr>
        <p:spPr>
          <a:xfrm>
            <a:off x="0" y="4767946"/>
            <a:ext cx="11973887" cy="1815882"/>
          </a:xfrm>
          <a:prstGeom prst="rect">
            <a:avLst/>
          </a:prstGeom>
          <a:noFill/>
        </p:spPr>
        <p:txBody>
          <a:bodyPr wrap="square" rtlCol="0" anchor="t" anchorCtr="0">
            <a:spAutoFit/>
          </a:bodyPr>
          <a:lstStyle/>
          <a:p>
            <a:r>
              <a:rPr lang="en-US" altLang="zh-CN" sz="1600" b="1" dirty="0">
                <a:latin typeface="Times New Roman" panose="02020603050405020304" pitchFamily="18" charset="0"/>
                <a:cs typeface="Times New Roman" panose="02020603050405020304" pitchFamily="18" charset="0"/>
              </a:rPr>
              <a:t>Figure 6. Grand-averaged ERPs elicited by omission Y (red) and non-omission Y (blue) condition in three experiments. </a:t>
            </a:r>
            <a:r>
              <a:rPr lang="en-US" altLang="zh-CN" sz="1600" dirty="0">
                <a:latin typeface="Times New Roman" panose="02020603050405020304" pitchFamily="18" charset="0"/>
                <a:cs typeface="Times New Roman" panose="02020603050405020304" pitchFamily="18" charset="0"/>
              </a:rPr>
              <a:t>The upper left panel (A): Omission Y trials elicit P3b response compared non-omission Y trials at </a:t>
            </a:r>
            <a:r>
              <a:rPr lang="en-US" altLang="zh-CN" sz="1600" dirty="0" err="1">
                <a:latin typeface="Times New Roman" panose="02020603050405020304" pitchFamily="18" charset="0"/>
                <a:cs typeface="Times New Roman" panose="02020603050405020304" pitchFamily="18" charset="0"/>
              </a:rPr>
              <a:t>Pz</a:t>
            </a:r>
            <a:r>
              <a:rPr lang="en-US" altLang="zh-CN" sz="1600" dirty="0">
                <a:latin typeface="Times New Roman" panose="02020603050405020304" pitchFamily="18" charset="0"/>
                <a:cs typeface="Times New Roman" panose="02020603050405020304" pitchFamily="18" charset="0"/>
              </a:rPr>
              <a:t> electrode in experiment 1. Gray-shaded area in the bottom left panel (B) indicates statistically significant time window (550-1000ms) for this P3b response; The upper middle panel (C): P3b response at </a:t>
            </a:r>
            <a:r>
              <a:rPr lang="en-US" altLang="zh-CN" sz="1600" dirty="0" err="1">
                <a:latin typeface="Times New Roman" panose="02020603050405020304" pitchFamily="18" charset="0"/>
                <a:cs typeface="Times New Roman" panose="02020603050405020304" pitchFamily="18" charset="0"/>
              </a:rPr>
              <a:t>Pz</a:t>
            </a:r>
            <a:r>
              <a:rPr lang="en-US" altLang="zh-CN" sz="1600" dirty="0">
                <a:latin typeface="Times New Roman" panose="02020603050405020304" pitchFamily="18" charset="0"/>
                <a:cs typeface="Times New Roman" panose="02020603050405020304" pitchFamily="18" charset="0"/>
              </a:rPr>
              <a:t> electrode elicited by omission Y effect in experiment 2. The bottom middle panel (D) indicates statistically significant time window for this P3b response ranges from 650ms to 1000ms; The upper right panel (E): P3b response at </a:t>
            </a:r>
            <a:r>
              <a:rPr lang="en-US" altLang="zh-CN" sz="1600" dirty="0" err="1">
                <a:latin typeface="Times New Roman" panose="02020603050405020304" pitchFamily="18" charset="0"/>
                <a:cs typeface="Times New Roman" panose="02020603050405020304" pitchFamily="18" charset="0"/>
              </a:rPr>
              <a:t>Pz</a:t>
            </a:r>
            <a:r>
              <a:rPr lang="en-US" altLang="zh-CN" sz="1600" dirty="0">
                <a:latin typeface="Times New Roman" panose="02020603050405020304" pitchFamily="18" charset="0"/>
                <a:cs typeface="Times New Roman" panose="02020603050405020304" pitchFamily="18" charset="0"/>
              </a:rPr>
              <a:t> electrode elicited by omission Y effect in experiment 3. The bottom right panel (F) indicates statistically significant time window for this P3b response is between 750-1100ms. Statistical difference between omission Y and non-omission Y condition is calculated by the cluster-based permutation test (</a:t>
            </a:r>
            <a:r>
              <a:rPr lang="en-US" altLang="zh-CN" sz="1600" i="1" dirty="0">
                <a:latin typeface="Times New Roman" panose="02020603050405020304" pitchFamily="18" charset="0"/>
                <a:cs typeface="Times New Roman" panose="02020603050405020304" pitchFamily="18" charset="0"/>
              </a:rPr>
              <a:t>P</a:t>
            </a:r>
            <a:r>
              <a:rPr lang="en-US" altLang="zh-CN" sz="1600" dirty="0">
                <a:latin typeface="Times New Roman" panose="02020603050405020304" pitchFamily="18" charset="0"/>
                <a:cs typeface="Times New Roman" panose="02020603050405020304" pitchFamily="18" charset="0"/>
              </a:rPr>
              <a:t>&lt;0.05).</a:t>
            </a:r>
          </a:p>
        </p:txBody>
      </p:sp>
    </p:spTree>
    <p:extLst>
      <p:ext uri="{BB962C8B-B14F-4D97-AF65-F5344CB8AC3E}">
        <p14:creationId xmlns:p14="http://schemas.microsoft.com/office/powerpoint/2010/main" val="32639388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a:extLst>
              <a:ext uri="{FF2B5EF4-FFF2-40B4-BE49-F238E27FC236}">
                <a16:creationId xmlns:a16="http://schemas.microsoft.com/office/drawing/2014/main" id="{1CCC5682-1240-4712-B228-85AC44A9F909}"/>
              </a:ext>
            </a:extLst>
          </p:cNvPr>
          <p:cNvGrpSpPr/>
          <p:nvPr/>
        </p:nvGrpSpPr>
        <p:grpSpPr>
          <a:xfrm>
            <a:off x="433077" y="266090"/>
            <a:ext cx="6300712" cy="6018043"/>
            <a:chOff x="633564" y="603540"/>
            <a:chExt cx="6300712" cy="6018043"/>
          </a:xfrm>
        </p:grpSpPr>
        <p:grpSp>
          <p:nvGrpSpPr>
            <p:cNvPr id="2" name="组合 1">
              <a:extLst>
                <a:ext uri="{FF2B5EF4-FFF2-40B4-BE49-F238E27FC236}">
                  <a16:creationId xmlns:a16="http://schemas.microsoft.com/office/drawing/2014/main" id="{FA92E4CB-9583-469F-AC2E-DF9E6A456B6A}"/>
                </a:ext>
              </a:extLst>
            </p:cNvPr>
            <p:cNvGrpSpPr/>
            <p:nvPr/>
          </p:nvGrpSpPr>
          <p:grpSpPr>
            <a:xfrm>
              <a:off x="2074276" y="861583"/>
              <a:ext cx="4860000" cy="5760000"/>
              <a:chOff x="0" y="432000"/>
              <a:chExt cx="4860000" cy="5760000"/>
            </a:xfrm>
          </p:grpSpPr>
          <p:pic>
            <p:nvPicPr>
              <p:cNvPr id="23" name="图片 22">
                <a:extLst>
                  <a:ext uri="{FF2B5EF4-FFF2-40B4-BE49-F238E27FC236}">
                    <a16:creationId xmlns:a16="http://schemas.microsoft.com/office/drawing/2014/main" id="{22F6104B-761B-42E4-8E21-327A5F67191C}"/>
                  </a:ext>
                </a:extLst>
              </p:cNvPr>
              <p:cNvPicPr>
                <a:picLocks/>
              </p:cNvPicPr>
              <p:nvPr/>
            </p:nvPicPr>
            <p:blipFill rotWithShape="1">
              <a:blip r:embed="rId2" cstate="hqprint">
                <a:extLst>
                  <a:ext uri="{28A0092B-C50C-407E-A947-70E740481C1C}">
                    <a14:useLocalDpi xmlns:a14="http://schemas.microsoft.com/office/drawing/2010/main" val="0"/>
                  </a:ext>
                </a:extLst>
              </a:blip>
              <a:srcRect l="13447" r="10161" b="9010"/>
              <a:stretch/>
            </p:blipFill>
            <p:spPr>
              <a:xfrm>
                <a:off x="0" y="432000"/>
                <a:ext cx="1620000" cy="1440000"/>
              </a:xfrm>
              <a:prstGeom prst="rect">
                <a:avLst/>
              </a:prstGeom>
            </p:spPr>
          </p:pic>
          <p:pic>
            <p:nvPicPr>
              <p:cNvPr id="24" name="图片 23">
                <a:extLst>
                  <a:ext uri="{FF2B5EF4-FFF2-40B4-BE49-F238E27FC236}">
                    <a16:creationId xmlns:a16="http://schemas.microsoft.com/office/drawing/2014/main" id="{925F1BDA-20FB-41D5-833C-B1A30154CEC9}"/>
                  </a:ext>
                </a:extLst>
              </p:cNvPr>
              <p:cNvPicPr>
                <a:picLocks/>
              </p:cNvPicPr>
              <p:nvPr/>
            </p:nvPicPr>
            <p:blipFill rotWithShape="1">
              <a:blip r:embed="rId3" cstate="hqprint">
                <a:extLst>
                  <a:ext uri="{28A0092B-C50C-407E-A947-70E740481C1C}">
                    <a14:useLocalDpi xmlns:a14="http://schemas.microsoft.com/office/drawing/2010/main" val="0"/>
                  </a:ext>
                </a:extLst>
              </a:blip>
              <a:srcRect l="14383" r="11217" b="9010"/>
              <a:stretch/>
            </p:blipFill>
            <p:spPr>
              <a:xfrm>
                <a:off x="1620000" y="432000"/>
                <a:ext cx="1620000" cy="1440000"/>
              </a:xfrm>
              <a:prstGeom prst="rect">
                <a:avLst/>
              </a:prstGeom>
            </p:spPr>
          </p:pic>
          <p:pic>
            <p:nvPicPr>
              <p:cNvPr id="21" name="图片 20">
                <a:extLst>
                  <a:ext uri="{FF2B5EF4-FFF2-40B4-BE49-F238E27FC236}">
                    <a16:creationId xmlns:a16="http://schemas.microsoft.com/office/drawing/2014/main" id="{B273B345-50DF-4A4C-A9BD-E23EEE0FF7D1}"/>
                  </a:ext>
                </a:extLst>
              </p:cNvPr>
              <p:cNvPicPr>
                <a:picLocks/>
              </p:cNvPicPr>
              <p:nvPr/>
            </p:nvPicPr>
            <p:blipFill rotWithShape="1">
              <a:blip r:embed="rId4" cstate="hqprint">
                <a:extLst>
                  <a:ext uri="{28A0092B-C50C-407E-A947-70E740481C1C}">
                    <a14:useLocalDpi xmlns:a14="http://schemas.microsoft.com/office/drawing/2010/main" val="0"/>
                  </a:ext>
                </a:extLst>
              </a:blip>
              <a:srcRect l="12928" r="11831" b="9442"/>
              <a:stretch/>
            </p:blipFill>
            <p:spPr>
              <a:xfrm>
                <a:off x="3240000" y="432000"/>
                <a:ext cx="1620000" cy="1440000"/>
              </a:xfrm>
              <a:prstGeom prst="rect">
                <a:avLst/>
              </a:prstGeom>
            </p:spPr>
          </p:pic>
          <p:pic>
            <p:nvPicPr>
              <p:cNvPr id="31" name="图片 30">
                <a:extLst>
                  <a:ext uri="{FF2B5EF4-FFF2-40B4-BE49-F238E27FC236}">
                    <a16:creationId xmlns:a16="http://schemas.microsoft.com/office/drawing/2014/main" id="{5F3C91BC-8CC0-4181-AD07-D493EF414383}"/>
                  </a:ext>
                </a:extLst>
              </p:cNvPr>
              <p:cNvPicPr>
                <a:picLocks/>
              </p:cNvPicPr>
              <p:nvPr/>
            </p:nvPicPr>
            <p:blipFill rotWithShape="1">
              <a:blip r:embed="rId5" cstate="hqprint">
                <a:extLst>
                  <a:ext uri="{28A0092B-C50C-407E-A947-70E740481C1C}">
                    <a14:useLocalDpi xmlns:a14="http://schemas.microsoft.com/office/drawing/2010/main" val="0"/>
                  </a:ext>
                </a:extLst>
              </a:blip>
              <a:srcRect l="14178" r="11607" b="9751"/>
              <a:stretch/>
            </p:blipFill>
            <p:spPr>
              <a:xfrm>
                <a:off x="0" y="1872000"/>
                <a:ext cx="1620000" cy="1440000"/>
              </a:xfrm>
              <a:prstGeom prst="rect">
                <a:avLst/>
              </a:prstGeom>
            </p:spPr>
          </p:pic>
          <p:pic>
            <p:nvPicPr>
              <p:cNvPr id="32" name="图片 31">
                <a:extLst>
                  <a:ext uri="{FF2B5EF4-FFF2-40B4-BE49-F238E27FC236}">
                    <a16:creationId xmlns:a16="http://schemas.microsoft.com/office/drawing/2014/main" id="{A2A516B9-7E9C-453A-A94E-3394BC79F978}"/>
                  </a:ext>
                </a:extLst>
              </p:cNvPr>
              <p:cNvPicPr>
                <a:picLocks/>
              </p:cNvPicPr>
              <p:nvPr/>
            </p:nvPicPr>
            <p:blipFill rotWithShape="1">
              <a:blip r:embed="rId6" cstate="hqprint">
                <a:extLst>
                  <a:ext uri="{28A0092B-C50C-407E-A947-70E740481C1C}">
                    <a14:useLocalDpi xmlns:a14="http://schemas.microsoft.com/office/drawing/2010/main" val="0"/>
                  </a:ext>
                </a:extLst>
              </a:blip>
              <a:srcRect l="14293" r="11838" b="9445"/>
              <a:stretch/>
            </p:blipFill>
            <p:spPr>
              <a:xfrm>
                <a:off x="1620000" y="1872000"/>
                <a:ext cx="1620000" cy="1440000"/>
              </a:xfrm>
              <a:prstGeom prst="rect">
                <a:avLst/>
              </a:prstGeom>
            </p:spPr>
          </p:pic>
          <p:pic>
            <p:nvPicPr>
              <p:cNvPr id="33" name="图片 32">
                <a:extLst>
                  <a:ext uri="{FF2B5EF4-FFF2-40B4-BE49-F238E27FC236}">
                    <a16:creationId xmlns:a16="http://schemas.microsoft.com/office/drawing/2014/main" id="{A258B5EF-6191-4E15-9239-7F4F6D143DF9}"/>
                  </a:ext>
                </a:extLst>
              </p:cNvPr>
              <p:cNvPicPr>
                <a:picLocks/>
              </p:cNvPicPr>
              <p:nvPr/>
            </p:nvPicPr>
            <p:blipFill rotWithShape="1">
              <a:blip r:embed="rId7" cstate="hqprint">
                <a:extLst>
                  <a:ext uri="{28A0092B-C50C-407E-A947-70E740481C1C}">
                    <a14:useLocalDpi xmlns:a14="http://schemas.microsoft.com/office/drawing/2010/main" val="0"/>
                  </a:ext>
                </a:extLst>
              </a:blip>
              <a:srcRect l="14178" r="12067" b="9538"/>
              <a:stretch/>
            </p:blipFill>
            <p:spPr>
              <a:xfrm>
                <a:off x="3240000" y="1872000"/>
                <a:ext cx="1620000" cy="1440000"/>
              </a:xfrm>
              <a:prstGeom prst="rect">
                <a:avLst/>
              </a:prstGeom>
            </p:spPr>
          </p:pic>
          <p:pic>
            <p:nvPicPr>
              <p:cNvPr id="34" name="图片 33">
                <a:extLst>
                  <a:ext uri="{FF2B5EF4-FFF2-40B4-BE49-F238E27FC236}">
                    <a16:creationId xmlns:a16="http://schemas.microsoft.com/office/drawing/2014/main" id="{0A468932-8980-4D01-9DE5-0C21EDC43A22}"/>
                  </a:ext>
                </a:extLst>
              </p:cNvPr>
              <p:cNvPicPr>
                <a:picLocks/>
              </p:cNvPicPr>
              <p:nvPr/>
            </p:nvPicPr>
            <p:blipFill rotWithShape="1">
              <a:blip r:embed="rId8" cstate="hqprint">
                <a:extLst>
                  <a:ext uri="{28A0092B-C50C-407E-A947-70E740481C1C}">
                    <a14:useLocalDpi xmlns:a14="http://schemas.microsoft.com/office/drawing/2010/main" val="0"/>
                  </a:ext>
                </a:extLst>
              </a:blip>
              <a:srcRect l="14120" r="11780" b="9450"/>
              <a:stretch/>
            </p:blipFill>
            <p:spPr>
              <a:xfrm>
                <a:off x="0" y="3312000"/>
                <a:ext cx="1620000" cy="1440000"/>
              </a:xfrm>
              <a:prstGeom prst="rect">
                <a:avLst/>
              </a:prstGeom>
            </p:spPr>
          </p:pic>
          <p:pic>
            <p:nvPicPr>
              <p:cNvPr id="35" name="图片 34">
                <a:extLst>
                  <a:ext uri="{FF2B5EF4-FFF2-40B4-BE49-F238E27FC236}">
                    <a16:creationId xmlns:a16="http://schemas.microsoft.com/office/drawing/2014/main" id="{8EF649B9-E837-4F01-9084-E10B5F441B6E}"/>
                  </a:ext>
                </a:extLst>
              </p:cNvPr>
              <p:cNvPicPr>
                <a:picLocks/>
              </p:cNvPicPr>
              <p:nvPr/>
            </p:nvPicPr>
            <p:blipFill rotWithShape="1">
              <a:blip r:embed="rId9" cstate="hqprint">
                <a:extLst>
                  <a:ext uri="{28A0092B-C50C-407E-A947-70E740481C1C}">
                    <a14:useLocalDpi xmlns:a14="http://schemas.microsoft.com/office/drawing/2010/main" val="0"/>
                  </a:ext>
                </a:extLst>
              </a:blip>
              <a:srcRect l="14238" r="12008" b="9592"/>
              <a:stretch/>
            </p:blipFill>
            <p:spPr>
              <a:xfrm>
                <a:off x="1620000" y="3312000"/>
                <a:ext cx="1620000" cy="1440000"/>
              </a:xfrm>
              <a:prstGeom prst="rect">
                <a:avLst/>
              </a:prstGeom>
            </p:spPr>
          </p:pic>
          <p:pic>
            <p:nvPicPr>
              <p:cNvPr id="36" name="图片 35">
                <a:extLst>
                  <a:ext uri="{FF2B5EF4-FFF2-40B4-BE49-F238E27FC236}">
                    <a16:creationId xmlns:a16="http://schemas.microsoft.com/office/drawing/2014/main" id="{D191E3F7-A823-46FB-83DE-3FAEABECD0DC}"/>
                  </a:ext>
                </a:extLst>
              </p:cNvPr>
              <p:cNvPicPr>
                <a:picLocks/>
              </p:cNvPicPr>
              <p:nvPr/>
            </p:nvPicPr>
            <p:blipFill rotWithShape="1">
              <a:blip r:embed="rId10" cstate="hqprint">
                <a:extLst>
                  <a:ext uri="{28A0092B-C50C-407E-A947-70E740481C1C}">
                    <a14:useLocalDpi xmlns:a14="http://schemas.microsoft.com/office/drawing/2010/main" val="0"/>
                  </a:ext>
                </a:extLst>
              </a:blip>
              <a:srcRect l="14122" r="11935" b="9070"/>
              <a:stretch/>
            </p:blipFill>
            <p:spPr>
              <a:xfrm>
                <a:off x="3240000" y="3312000"/>
                <a:ext cx="1620000" cy="1440000"/>
              </a:xfrm>
              <a:prstGeom prst="rect">
                <a:avLst/>
              </a:prstGeom>
            </p:spPr>
          </p:pic>
          <p:pic>
            <p:nvPicPr>
              <p:cNvPr id="37" name="图片 36">
                <a:extLst>
                  <a:ext uri="{FF2B5EF4-FFF2-40B4-BE49-F238E27FC236}">
                    <a16:creationId xmlns:a16="http://schemas.microsoft.com/office/drawing/2014/main" id="{BD2F62BC-22E4-4532-A0AB-E2CBAEE07862}"/>
                  </a:ext>
                </a:extLst>
              </p:cNvPr>
              <p:cNvPicPr>
                <a:picLocks/>
              </p:cNvPicPr>
              <p:nvPr/>
            </p:nvPicPr>
            <p:blipFill rotWithShape="1">
              <a:blip r:embed="rId11" cstate="hqprint">
                <a:extLst>
                  <a:ext uri="{28A0092B-C50C-407E-A947-70E740481C1C}">
                    <a14:useLocalDpi xmlns:a14="http://schemas.microsoft.com/office/drawing/2010/main" val="0"/>
                  </a:ext>
                </a:extLst>
              </a:blip>
              <a:srcRect l="14163" r="12140" b="9028"/>
              <a:stretch/>
            </p:blipFill>
            <p:spPr>
              <a:xfrm>
                <a:off x="0" y="4752000"/>
                <a:ext cx="1620000" cy="1440000"/>
              </a:xfrm>
              <a:prstGeom prst="rect">
                <a:avLst/>
              </a:prstGeom>
            </p:spPr>
          </p:pic>
          <p:pic>
            <p:nvPicPr>
              <p:cNvPr id="38" name="图片 37">
                <a:extLst>
                  <a:ext uri="{FF2B5EF4-FFF2-40B4-BE49-F238E27FC236}">
                    <a16:creationId xmlns:a16="http://schemas.microsoft.com/office/drawing/2014/main" id="{E42A4716-1D60-4416-84F0-AF47F3CC5071}"/>
                  </a:ext>
                </a:extLst>
              </p:cNvPr>
              <p:cNvPicPr>
                <a:picLocks/>
              </p:cNvPicPr>
              <p:nvPr/>
            </p:nvPicPr>
            <p:blipFill rotWithShape="1">
              <a:blip r:embed="rId12" cstate="hqprint">
                <a:extLst>
                  <a:ext uri="{28A0092B-C50C-407E-A947-70E740481C1C}">
                    <a14:useLocalDpi xmlns:a14="http://schemas.microsoft.com/office/drawing/2010/main" val="0"/>
                  </a:ext>
                </a:extLst>
              </a:blip>
              <a:srcRect l="14406" r="11778" b="10067"/>
              <a:stretch/>
            </p:blipFill>
            <p:spPr>
              <a:xfrm>
                <a:off x="1620000" y="4752000"/>
                <a:ext cx="1620000" cy="1440000"/>
              </a:xfrm>
              <a:prstGeom prst="rect">
                <a:avLst/>
              </a:prstGeom>
            </p:spPr>
          </p:pic>
          <p:pic>
            <p:nvPicPr>
              <p:cNvPr id="39" name="图片 38">
                <a:extLst>
                  <a:ext uri="{FF2B5EF4-FFF2-40B4-BE49-F238E27FC236}">
                    <a16:creationId xmlns:a16="http://schemas.microsoft.com/office/drawing/2014/main" id="{E0F1518E-F4AE-4FBA-927D-439CF2B064B4}"/>
                  </a:ext>
                </a:extLst>
              </p:cNvPr>
              <p:cNvPicPr>
                <a:picLocks/>
              </p:cNvPicPr>
              <p:nvPr/>
            </p:nvPicPr>
            <p:blipFill rotWithShape="1">
              <a:blip r:embed="rId13" cstate="hqprint">
                <a:extLst>
                  <a:ext uri="{28A0092B-C50C-407E-A947-70E740481C1C}">
                    <a14:useLocalDpi xmlns:a14="http://schemas.microsoft.com/office/drawing/2010/main" val="0"/>
                  </a:ext>
                </a:extLst>
              </a:blip>
              <a:srcRect l="14149" r="12154" b="9981"/>
              <a:stretch/>
            </p:blipFill>
            <p:spPr>
              <a:xfrm>
                <a:off x="3240000" y="4752000"/>
                <a:ext cx="1620000" cy="1440000"/>
              </a:xfrm>
              <a:prstGeom prst="rect">
                <a:avLst/>
              </a:prstGeom>
            </p:spPr>
          </p:pic>
        </p:grpSp>
        <p:sp>
          <p:nvSpPr>
            <p:cNvPr id="3" name="文本框 2">
              <a:extLst>
                <a:ext uri="{FF2B5EF4-FFF2-40B4-BE49-F238E27FC236}">
                  <a16:creationId xmlns:a16="http://schemas.microsoft.com/office/drawing/2014/main" id="{CDB7ED3E-3A03-41B3-BDD9-10B014BA8360}"/>
                </a:ext>
              </a:extLst>
            </p:cNvPr>
            <p:cNvSpPr txBox="1"/>
            <p:nvPr/>
          </p:nvSpPr>
          <p:spPr>
            <a:xfrm>
              <a:off x="2458421" y="603540"/>
              <a:ext cx="736429" cy="307777"/>
            </a:xfrm>
            <a:prstGeom prst="rect">
              <a:avLst/>
            </a:prstGeom>
            <a:noFill/>
          </p:spPr>
          <p:txBody>
            <a:bodyPr wrap="square" rtlCol="0">
              <a:spAutoFit/>
            </a:bodyPr>
            <a:lstStyle/>
            <a:p>
              <a:r>
                <a:rPr lang="en-US" altLang="zh-CN" sz="1400" dirty="0">
                  <a:latin typeface="Times New Roman" panose="02020603050405020304" pitchFamily="18" charset="0"/>
                  <a:cs typeface="Times New Roman" panose="02020603050405020304" pitchFamily="18" charset="0"/>
                </a:rPr>
                <a:t>Exp.</a:t>
              </a:r>
              <a:r>
                <a:rPr lang="zh-CN" altLang="en-US" sz="1400" dirty="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1</a:t>
              </a:r>
              <a:endParaRPr lang="zh-CN" altLang="en-US" sz="1400" dirty="0">
                <a:latin typeface="Times New Roman" panose="02020603050405020304" pitchFamily="18" charset="0"/>
                <a:cs typeface="Times New Roman" panose="02020603050405020304" pitchFamily="18" charset="0"/>
              </a:endParaRPr>
            </a:p>
          </p:txBody>
        </p:sp>
        <p:sp>
          <p:nvSpPr>
            <p:cNvPr id="17" name="文本框 16">
              <a:extLst>
                <a:ext uri="{FF2B5EF4-FFF2-40B4-BE49-F238E27FC236}">
                  <a16:creationId xmlns:a16="http://schemas.microsoft.com/office/drawing/2014/main" id="{C5F834DE-5F20-42F9-AF9B-1BE16AE6463D}"/>
                </a:ext>
              </a:extLst>
            </p:cNvPr>
            <p:cNvSpPr txBox="1"/>
            <p:nvPr/>
          </p:nvSpPr>
          <p:spPr>
            <a:xfrm>
              <a:off x="4078421" y="603540"/>
              <a:ext cx="736430" cy="307777"/>
            </a:xfrm>
            <a:prstGeom prst="rect">
              <a:avLst/>
            </a:prstGeom>
            <a:noFill/>
          </p:spPr>
          <p:txBody>
            <a:bodyPr wrap="square" rtlCol="0">
              <a:spAutoFit/>
            </a:bodyPr>
            <a:lstStyle/>
            <a:p>
              <a:r>
                <a:rPr lang="en-US" altLang="zh-CN" sz="1400" dirty="0">
                  <a:latin typeface="Times New Roman" panose="02020603050405020304" pitchFamily="18" charset="0"/>
                  <a:cs typeface="Times New Roman" panose="02020603050405020304" pitchFamily="18" charset="0"/>
                </a:rPr>
                <a:t>Exp.</a:t>
              </a:r>
              <a:r>
                <a:rPr lang="zh-CN" altLang="en-US" sz="1400" dirty="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2</a:t>
              </a:r>
              <a:endParaRPr lang="zh-CN" altLang="en-US" sz="1400" dirty="0">
                <a:latin typeface="Times New Roman" panose="02020603050405020304" pitchFamily="18" charset="0"/>
                <a:cs typeface="Times New Roman" panose="02020603050405020304" pitchFamily="18" charset="0"/>
              </a:endParaRPr>
            </a:p>
          </p:txBody>
        </p:sp>
        <p:sp>
          <p:nvSpPr>
            <p:cNvPr id="18" name="文本框 17">
              <a:extLst>
                <a:ext uri="{FF2B5EF4-FFF2-40B4-BE49-F238E27FC236}">
                  <a16:creationId xmlns:a16="http://schemas.microsoft.com/office/drawing/2014/main" id="{2DFA256E-8B00-424E-BB24-C75C06ECF64F}"/>
                </a:ext>
              </a:extLst>
            </p:cNvPr>
            <p:cNvSpPr txBox="1"/>
            <p:nvPr/>
          </p:nvSpPr>
          <p:spPr>
            <a:xfrm>
              <a:off x="5756060" y="603540"/>
              <a:ext cx="736431" cy="307777"/>
            </a:xfrm>
            <a:prstGeom prst="rect">
              <a:avLst/>
            </a:prstGeom>
            <a:noFill/>
          </p:spPr>
          <p:txBody>
            <a:bodyPr wrap="square" rtlCol="0">
              <a:spAutoFit/>
            </a:bodyPr>
            <a:lstStyle/>
            <a:p>
              <a:r>
                <a:rPr lang="en-US" altLang="zh-CN" sz="1400" dirty="0">
                  <a:latin typeface="Times New Roman" panose="02020603050405020304" pitchFamily="18" charset="0"/>
                  <a:cs typeface="Times New Roman" panose="02020603050405020304" pitchFamily="18" charset="0"/>
                </a:rPr>
                <a:t>Exp.</a:t>
              </a:r>
              <a:r>
                <a:rPr lang="zh-CN" altLang="en-US" sz="1400" dirty="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3</a:t>
              </a:r>
              <a:endParaRPr lang="zh-CN" altLang="en-US" sz="1400" dirty="0">
                <a:latin typeface="Times New Roman" panose="02020603050405020304" pitchFamily="18" charset="0"/>
                <a:cs typeface="Times New Roman" panose="02020603050405020304" pitchFamily="18" charset="0"/>
              </a:endParaRPr>
            </a:p>
          </p:txBody>
        </p:sp>
        <p:sp>
          <p:nvSpPr>
            <p:cNvPr id="4" name="文本框 3">
              <a:extLst>
                <a:ext uri="{FF2B5EF4-FFF2-40B4-BE49-F238E27FC236}">
                  <a16:creationId xmlns:a16="http://schemas.microsoft.com/office/drawing/2014/main" id="{EBE1F539-9C02-4D5E-872B-5BF1477FBF7B}"/>
                </a:ext>
              </a:extLst>
            </p:cNvPr>
            <p:cNvSpPr txBox="1"/>
            <p:nvPr/>
          </p:nvSpPr>
          <p:spPr>
            <a:xfrm>
              <a:off x="1011551" y="1562154"/>
              <a:ext cx="1062725" cy="307777"/>
            </a:xfrm>
            <a:prstGeom prst="rect">
              <a:avLst/>
            </a:prstGeom>
            <a:noFill/>
          </p:spPr>
          <p:txBody>
            <a:bodyPr wrap="square" rtlCol="0">
              <a:spAutoFit/>
            </a:bodyPr>
            <a:lstStyle/>
            <a:p>
              <a:r>
                <a:rPr lang="en-US" altLang="zh-CN" sz="1400" dirty="0">
                  <a:latin typeface="Times New Roman" panose="02020603050405020304" pitchFamily="18" charset="0"/>
                  <a:cs typeface="Times New Roman" panose="02020603050405020304" pitchFamily="18" charset="0"/>
                </a:rPr>
                <a:t>Local effect</a:t>
              </a:r>
              <a:endParaRPr lang="zh-CN" altLang="en-US" sz="1400" dirty="0">
                <a:latin typeface="Times New Roman" panose="02020603050405020304" pitchFamily="18" charset="0"/>
                <a:cs typeface="Times New Roman" panose="02020603050405020304" pitchFamily="18" charset="0"/>
              </a:endParaRPr>
            </a:p>
          </p:txBody>
        </p:sp>
        <p:sp>
          <p:nvSpPr>
            <p:cNvPr id="20" name="文本框 19">
              <a:extLst>
                <a:ext uri="{FF2B5EF4-FFF2-40B4-BE49-F238E27FC236}">
                  <a16:creationId xmlns:a16="http://schemas.microsoft.com/office/drawing/2014/main" id="{D85733BF-8B3C-4A47-BE64-615914DC2516}"/>
                </a:ext>
              </a:extLst>
            </p:cNvPr>
            <p:cNvSpPr txBox="1"/>
            <p:nvPr/>
          </p:nvSpPr>
          <p:spPr>
            <a:xfrm>
              <a:off x="956319" y="2981726"/>
              <a:ext cx="1117957" cy="307777"/>
            </a:xfrm>
            <a:prstGeom prst="rect">
              <a:avLst/>
            </a:prstGeom>
            <a:noFill/>
          </p:spPr>
          <p:txBody>
            <a:bodyPr wrap="square" rtlCol="0">
              <a:spAutoFit/>
            </a:bodyPr>
            <a:lstStyle/>
            <a:p>
              <a:r>
                <a:rPr lang="en-US" altLang="zh-CN" sz="1400" dirty="0">
                  <a:latin typeface="Times New Roman" panose="02020603050405020304" pitchFamily="18" charset="0"/>
                  <a:cs typeface="Times New Roman" panose="02020603050405020304" pitchFamily="18" charset="0"/>
                </a:rPr>
                <a:t>Global effect</a:t>
              </a:r>
              <a:endParaRPr lang="zh-CN" altLang="en-US" sz="1400" dirty="0">
                <a:latin typeface="Times New Roman" panose="02020603050405020304" pitchFamily="18" charset="0"/>
                <a:cs typeface="Times New Roman" panose="02020603050405020304" pitchFamily="18" charset="0"/>
              </a:endParaRPr>
            </a:p>
          </p:txBody>
        </p:sp>
        <p:sp>
          <p:nvSpPr>
            <p:cNvPr id="22" name="文本框 21">
              <a:extLst>
                <a:ext uri="{FF2B5EF4-FFF2-40B4-BE49-F238E27FC236}">
                  <a16:creationId xmlns:a16="http://schemas.microsoft.com/office/drawing/2014/main" id="{EA6F0121-C428-4A6C-819D-94B2EBC51D7A}"/>
                </a:ext>
              </a:extLst>
            </p:cNvPr>
            <p:cNvSpPr txBox="1"/>
            <p:nvPr/>
          </p:nvSpPr>
          <p:spPr>
            <a:xfrm>
              <a:off x="633564" y="4416801"/>
              <a:ext cx="1500475" cy="307777"/>
            </a:xfrm>
            <a:prstGeom prst="rect">
              <a:avLst/>
            </a:prstGeom>
            <a:noFill/>
          </p:spPr>
          <p:txBody>
            <a:bodyPr wrap="square" rtlCol="0">
              <a:spAutoFit/>
            </a:bodyPr>
            <a:lstStyle/>
            <a:p>
              <a:r>
                <a:rPr lang="en-US" altLang="zh-CN" sz="1400" dirty="0">
                  <a:latin typeface="Times New Roman" panose="02020603050405020304" pitchFamily="18" charset="0"/>
                  <a:cs typeface="Times New Roman" panose="02020603050405020304" pitchFamily="18" charset="0"/>
                </a:rPr>
                <a:t>Omission X effect</a:t>
              </a:r>
              <a:endParaRPr lang="zh-CN" altLang="en-US" sz="1400" dirty="0">
                <a:latin typeface="Times New Roman" panose="02020603050405020304" pitchFamily="18" charset="0"/>
                <a:cs typeface="Times New Roman" panose="02020603050405020304" pitchFamily="18" charset="0"/>
              </a:endParaRPr>
            </a:p>
          </p:txBody>
        </p:sp>
        <p:sp>
          <p:nvSpPr>
            <p:cNvPr id="25" name="文本框 24">
              <a:extLst>
                <a:ext uri="{FF2B5EF4-FFF2-40B4-BE49-F238E27FC236}">
                  <a16:creationId xmlns:a16="http://schemas.microsoft.com/office/drawing/2014/main" id="{FE96B38E-652F-4CF0-816A-2326534D22C1}"/>
                </a:ext>
              </a:extLst>
            </p:cNvPr>
            <p:cNvSpPr txBox="1"/>
            <p:nvPr/>
          </p:nvSpPr>
          <p:spPr>
            <a:xfrm>
              <a:off x="633564" y="5856801"/>
              <a:ext cx="1500475" cy="307777"/>
            </a:xfrm>
            <a:prstGeom prst="rect">
              <a:avLst/>
            </a:prstGeom>
            <a:noFill/>
          </p:spPr>
          <p:txBody>
            <a:bodyPr wrap="square" rtlCol="0">
              <a:spAutoFit/>
            </a:bodyPr>
            <a:lstStyle/>
            <a:p>
              <a:r>
                <a:rPr lang="en-US" altLang="zh-CN" sz="1400" dirty="0">
                  <a:latin typeface="Times New Roman" panose="02020603050405020304" pitchFamily="18" charset="0"/>
                  <a:cs typeface="Times New Roman" panose="02020603050405020304" pitchFamily="18" charset="0"/>
                </a:rPr>
                <a:t>Omission Y effect</a:t>
              </a:r>
              <a:endParaRPr lang="zh-CN" altLang="en-US" sz="1400" dirty="0">
                <a:latin typeface="Times New Roman" panose="02020603050405020304" pitchFamily="18" charset="0"/>
                <a:cs typeface="Times New Roman" panose="02020603050405020304" pitchFamily="18" charset="0"/>
              </a:endParaRPr>
            </a:p>
          </p:txBody>
        </p:sp>
      </p:grpSp>
      <p:sp>
        <p:nvSpPr>
          <p:cNvPr id="26" name="文本框 25">
            <a:extLst>
              <a:ext uri="{FF2B5EF4-FFF2-40B4-BE49-F238E27FC236}">
                <a16:creationId xmlns:a16="http://schemas.microsoft.com/office/drawing/2014/main" id="{5ABE6BE1-0291-4AA0-BEEE-5CA14C7C5C38}"/>
              </a:ext>
            </a:extLst>
          </p:cNvPr>
          <p:cNvSpPr txBox="1"/>
          <p:nvPr/>
        </p:nvSpPr>
        <p:spPr>
          <a:xfrm>
            <a:off x="6849070" y="180000"/>
            <a:ext cx="4736101" cy="1815882"/>
          </a:xfrm>
          <a:prstGeom prst="rect">
            <a:avLst/>
          </a:prstGeom>
          <a:noFill/>
        </p:spPr>
        <p:txBody>
          <a:bodyPr wrap="square" rtlCol="0" anchor="t" anchorCtr="0">
            <a:spAutoFit/>
          </a:bodyPr>
          <a:lstStyle/>
          <a:p>
            <a:r>
              <a:rPr lang="en-US" altLang="zh-CN" sz="1600" b="1" dirty="0">
                <a:latin typeface="Times New Roman" panose="02020603050405020304" pitchFamily="18" charset="0"/>
                <a:cs typeface="Times New Roman" panose="02020603050405020304" pitchFamily="18" charset="0"/>
              </a:rPr>
              <a:t>Figure 7. Topography of t values for four condition comparisons in three experiments within significant time windows. </a:t>
            </a:r>
            <a:r>
              <a:rPr lang="en-US" altLang="zh-CN" sz="1600" dirty="0">
                <a:latin typeface="Times New Roman" panose="02020603050405020304" pitchFamily="18" charset="0"/>
                <a:cs typeface="Times New Roman" panose="02020603050405020304" pitchFamily="18" charset="0"/>
              </a:rPr>
              <a:t>MMN component caused by auditory modality dominant in central region. In contrast, MMN component elicited by tactile modality dominant in frontal region. P3b component reaches maximum in central-parietal area.</a:t>
            </a:r>
          </a:p>
        </p:txBody>
      </p:sp>
    </p:spTree>
    <p:extLst>
      <p:ext uri="{BB962C8B-B14F-4D97-AF65-F5344CB8AC3E}">
        <p14:creationId xmlns:p14="http://schemas.microsoft.com/office/powerpoint/2010/main" val="26966609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a:extLst>
              <a:ext uri="{FF2B5EF4-FFF2-40B4-BE49-F238E27FC236}">
                <a16:creationId xmlns:a16="http://schemas.microsoft.com/office/drawing/2014/main" id="{0E4EFA16-2DE5-4D4C-B600-4E86A49F7807}"/>
              </a:ext>
            </a:extLst>
          </p:cNvPr>
          <p:cNvSpPr txBox="1"/>
          <p:nvPr/>
        </p:nvSpPr>
        <p:spPr>
          <a:xfrm>
            <a:off x="177971" y="4331249"/>
            <a:ext cx="9389476" cy="1815882"/>
          </a:xfrm>
          <a:prstGeom prst="rect">
            <a:avLst/>
          </a:prstGeom>
          <a:noFill/>
        </p:spPr>
        <p:txBody>
          <a:bodyPr wrap="square" rtlCol="0" anchor="t" anchorCtr="0">
            <a:spAutoFit/>
          </a:bodyPr>
          <a:lstStyle/>
          <a:p>
            <a:r>
              <a:rPr lang="en-US" altLang="zh-CN" sz="1600" b="1" dirty="0">
                <a:latin typeface="Times New Roman" panose="02020603050405020304" pitchFamily="18" charset="0"/>
                <a:cs typeface="Times New Roman" panose="02020603050405020304" pitchFamily="18" charset="0"/>
              </a:rPr>
              <a:t>Figure 8. Spatial correlation matrix of t values for four condition comparisons  across three experiments. </a:t>
            </a:r>
            <a:r>
              <a:rPr lang="en-US" altLang="zh-CN" sz="1600" dirty="0">
                <a:latin typeface="Times New Roman" panose="02020603050405020304" pitchFamily="18" charset="0"/>
                <a:cs typeface="Times New Roman" panose="02020603050405020304" pitchFamily="18" charset="0"/>
              </a:rPr>
              <a:t>Conditions (1-3) correspond to local comparison in experiment 1, 2 and 3 respectively; Conditions (4-6) correspond to global comparison in experiment 1, 2 and 3 respectively; Conditions (7-9) correspond to omission X comparison in experiment 1, 2 and 3 respectively; Conditions (10-12) correspond to omission Y comparison in experiment 1, 2 and 3 respectively. High correlations of patterns of t values are found within and between global and omission X condition comparison across three experiments. However, high correlations of patterns of t values are only found within omission Y condition comparison across two auditory experiments.</a:t>
            </a:r>
          </a:p>
        </p:txBody>
      </p:sp>
      <p:pic>
        <p:nvPicPr>
          <p:cNvPr id="15" name="图片 14">
            <a:extLst>
              <a:ext uri="{FF2B5EF4-FFF2-40B4-BE49-F238E27FC236}">
                <a16:creationId xmlns:a16="http://schemas.microsoft.com/office/drawing/2014/main" id="{0EC9DC90-ACAD-4F0F-BF0B-2F7B8D38ED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971" y="153200"/>
            <a:ext cx="5333559" cy="3998645"/>
          </a:xfrm>
          <a:prstGeom prst="rect">
            <a:avLst/>
          </a:prstGeom>
        </p:spPr>
      </p:pic>
    </p:spTree>
    <p:extLst>
      <p:ext uri="{BB962C8B-B14F-4D97-AF65-F5344CB8AC3E}">
        <p14:creationId xmlns:p14="http://schemas.microsoft.com/office/powerpoint/2010/main" val="21548667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a:extLst>
              <a:ext uri="{FF2B5EF4-FFF2-40B4-BE49-F238E27FC236}">
                <a16:creationId xmlns:a16="http://schemas.microsoft.com/office/drawing/2014/main" id="{E7D9FD08-A4CE-4732-B423-73F34B91FB73}"/>
              </a:ext>
            </a:extLst>
          </p:cNvPr>
          <p:cNvSpPr/>
          <p:nvPr/>
        </p:nvSpPr>
        <p:spPr>
          <a:xfrm>
            <a:off x="7799529" y="49096"/>
            <a:ext cx="4502150" cy="338554"/>
          </a:xfrm>
          <a:prstGeom prst="rect">
            <a:avLst/>
          </a:prstGeom>
        </p:spPr>
        <p:txBody>
          <a:bodyPr wrap="square">
            <a:spAutoFit/>
          </a:bodyPr>
          <a:lstStyle/>
          <a:p>
            <a:r>
              <a:rPr lang="en-US" altLang="zh-CN" sz="1600" b="1" dirty="0">
                <a:latin typeface="Times New Roman" panose="02020603050405020304" pitchFamily="18" charset="0"/>
                <a:cs typeface="Times New Roman" panose="02020603050405020304" pitchFamily="18" charset="0"/>
              </a:rPr>
              <a:t>Figure 9. Decoding results for experiment 1</a:t>
            </a:r>
            <a:endParaRPr lang="zh-CN" altLang="en-US" sz="1600" b="1" dirty="0">
              <a:latin typeface="Times New Roman" panose="02020603050405020304" pitchFamily="18" charset="0"/>
              <a:cs typeface="Times New Roman" panose="02020603050405020304" pitchFamily="18" charset="0"/>
            </a:endParaRPr>
          </a:p>
        </p:txBody>
      </p:sp>
      <p:grpSp>
        <p:nvGrpSpPr>
          <p:cNvPr id="4" name="组合 3">
            <a:extLst>
              <a:ext uri="{FF2B5EF4-FFF2-40B4-BE49-F238E27FC236}">
                <a16:creationId xmlns:a16="http://schemas.microsoft.com/office/drawing/2014/main" id="{F7881E81-5090-48AD-9D10-2CBE296FEC1D}"/>
              </a:ext>
            </a:extLst>
          </p:cNvPr>
          <p:cNvGrpSpPr/>
          <p:nvPr/>
        </p:nvGrpSpPr>
        <p:grpSpPr>
          <a:xfrm>
            <a:off x="-49096" y="-58155"/>
            <a:ext cx="7793393" cy="5967857"/>
            <a:chOff x="-55233" y="432798"/>
            <a:chExt cx="7793393" cy="5967857"/>
          </a:xfrm>
        </p:grpSpPr>
        <p:grpSp>
          <p:nvGrpSpPr>
            <p:cNvPr id="11" name="组合 10">
              <a:extLst>
                <a:ext uri="{FF2B5EF4-FFF2-40B4-BE49-F238E27FC236}">
                  <a16:creationId xmlns:a16="http://schemas.microsoft.com/office/drawing/2014/main" id="{F58C676F-7F8E-451F-BC0C-51A4BE7A72FF}"/>
                </a:ext>
              </a:extLst>
            </p:cNvPr>
            <p:cNvGrpSpPr/>
            <p:nvPr/>
          </p:nvGrpSpPr>
          <p:grpSpPr>
            <a:xfrm>
              <a:off x="55232" y="640655"/>
              <a:ext cx="7682928" cy="5760000"/>
              <a:chOff x="57370" y="459166"/>
              <a:chExt cx="7682928" cy="5760000"/>
            </a:xfrm>
          </p:grpSpPr>
          <p:pic>
            <p:nvPicPr>
              <p:cNvPr id="3" name="图片 2">
                <a:extLst>
                  <a:ext uri="{FF2B5EF4-FFF2-40B4-BE49-F238E27FC236}">
                    <a16:creationId xmlns:a16="http://schemas.microsoft.com/office/drawing/2014/main" id="{FA951625-44BC-44DE-9D1E-EAC13ADC69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370" y="459166"/>
                <a:ext cx="3841464" cy="2880000"/>
              </a:xfrm>
              <a:prstGeom prst="rect">
                <a:avLst/>
              </a:prstGeom>
            </p:spPr>
          </p:pic>
          <p:pic>
            <p:nvPicPr>
              <p:cNvPr id="6" name="图片 5">
                <a:extLst>
                  <a:ext uri="{FF2B5EF4-FFF2-40B4-BE49-F238E27FC236}">
                    <a16:creationId xmlns:a16="http://schemas.microsoft.com/office/drawing/2014/main" id="{473DAF5B-B2A7-4FA4-8751-9B36DDA9F3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98834" y="459166"/>
                <a:ext cx="3841464" cy="2880000"/>
              </a:xfrm>
              <a:prstGeom prst="rect">
                <a:avLst/>
              </a:prstGeom>
            </p:spPr>
          </p:pic>
          <p:pic>
            <p:nvPicPr>
              <p:cNvPr id="8" name="图片 7">
                <a:extLst>
                  <a:ext uri="{FF2B5EF4-FFF2-40B4-BE49-F238E27FC236}">
                    <a16:creationId xmlns:a16="http://schemas.microsoft.com/office/drawing/2014/main" id="{3BB8405F-4BB5-4255-9111-5F1E2FF0C17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370" y="3339166"/>
                <a:ext cx="3841464" cy="2880000"/>
              </a:xfrm>
              <a:prstGeom prst="rect">
                <a:avLst/>
              </a:prstGeom>
            </p:spPr>
          </p:pic>
          <p:pic>
            <p:nvPicPr>
              <p:cNvPr id="10" name="图片 9">
                <a:extLst>
                  <a:ext uri="{FF2B5EF4-FFF2-40B4-BE49-F238E27FC236}">
                    <a16:creationId xmlns:a16="http://schemas.microsoft.com/office/drawing/2014/main" id="{033CD694-08BC-42E4-8384-3CE5075CBFD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98834" y="3339166"/>
                <a:ext cx="3841464" cy="2880000"/>
              </a:xfrm>
              <a:prstGeom prst="rect">
                <a:avLst/>
              </a:prstGeom>
            </p:spPr>
          </p:pic>
        </p:grpSp>
        <p:sp>
          <p:nvSpPr>
            <p:cNvPr id="2" name="文本框 1">
              <a:extLst>
                <a:ext uri="{FF2B5EF4-FFF2-40B4-BE49-F238E27FC236}">
                  <a16:creationId xmlns:a16="http://schemas.microsoft.com/office/drawing/2014/main" id="{41DB9BBB-1599-47D8-B665-FF033710C370}"/>
                </a:ext>
              </a:extLst>
            </p:cNvPr>
            <p:cNvSpPr txBox="1"/>
            <p:nvPr/>
          </p:nvSpPr>
          <p:spPr>
            <a:xfrm>
              <a:off x="-55233" y="436011"/>
              <a:ext cx="325256" cy="338554"/>
            </a:xfrm>
            <a:prstGeom prst="rect">
              <a:avLst/>
            </a:prstGeom>
            <a:noFill/>
          </p:spPr>
          <p:txBody>
            <a:bodyPr wrap="square" rtlCol="0">
              <a:spAutoFit/>
            </a:bodyPr>
            <a:lstStyle/>
            <a:p>
              <a:r>
                <a:rPr lang="en-US" altLang="zh-CN" sz="1600" b="1" dirty="0">
                  <a:latin typeface="Times New Roman" panose="02020603050405020304" pitchFamily="18" charset="0"/>
                  <a:cs typeface="Times New Roman" panose="02020603050405020304" pitchFamily="18" charset="0"/>
                </a:rPr>
                <a:t>A</a:t>
              </a:r>
              <a:endParaRPr lang="zh-CN" altLang="en-US" sz="1600" b="1" dirty="0">
                <a:latin typeface="Times New Roman" panose="02020603050405020304" pitchFamily="18" charset="0"/>
                <a:cs typeface="Times New Roman" panose="02020603050405020304" pitchFamily="18" charset="0"/>
              </a:endParaRPr>
            </a:p>
          </p:txBody>
        </p:sp>
        <p:sp>
          <p:nvSpPr>
            <p:cNvPr id="9" name="文本框 8">
              <a:extLst>
                <a:ext uri="{FF2B5EF4-FFF2-40B4-BE49-F238E27FC236}">
                  <a16:creationId xmlns:a16="http://schemas.microsoft.com/office/drawing/2014/main" id="{3BD14CBA-67EF-4EC3-B87C-BA1AE194141D}"/>
                </a:ext>
              </a:extLst>
            </p:cNvPr>
            <p:cNvSpPr txBox="1"/>
            <p:nvPr/>
          </p:nvSpPr>
          <p:spPr>
            <a:xfrm>
              <a:off x="3734068" y="432798"/>
              <a:ext cx="325256" cy="338554"/>
            </a:xfrm>
            <a:prstGeom prst="rect">
              <a:avLst/>
            </a:prstGeom>
            <a:noFill/>
          </p:spPr>
          <p:txBody>
            <a:bodyPr wrap="square" rtlCol="0">
              <a:spAutoFit/>
            </a:bodyPr>
            <a:lstStyle/>
            <a:p>
              <a:r>
                <a:rPr lang="en-US" altLang="zh-CN" sz="1600" b="1" dirty="0">
                  <a:latin typeface="Times New Roman" panose="02020603050405020304" pitchFamily="18" charset="0"/>
                  <a:cs typeface="Times New Roman" panose="02020603050405020304" pitchFamily="18" charset="0"/>
                </a:rPr>
                <a:t>B</a:t>
              </a:r>
              <a:endParaRPr lang="zh-CN" altLang="en-US" sz="1600" b="1" dirty="0">
                <a:latin typeface="Times New Roman" panose="02020603050405020304" pitchFamily="18" charset="0"/>
                <a:cs typeface="Times New Roman" panose="02020603050405020304" pitchFamily="18" charset="0"/>
              </a:endParaRPr>
            </a:p>
          </p:txBody>
        </p:sp>
        <p:sp>
          <p:nvSpPr>
            <p:cNvPr id="12" name="文本框 11">
              <a:extLst>
                <a:ext uri="{FF2B5EF4-FFF2-40B4-BE49-F238E27FC236}">
                  <a16:creationId xmlns:a16="http://schemas.microsoft.com/office/drawing/2014/main" id="{4ED3B44E-DC88-4669-8B24-A735B2ED1797}"/>
                </a:ext>
              </a:extLst>
            </p:cNvPr>
            <p:cNvSpPr txBox="1"/>
            <p:nvPr/>
          </p:nvSpPr>
          <p:spPr>
            <a:xfrm>
              <a:off x="-13809" y="3337345"/>
              <a:ext cx="325256" cy="338554"/>
            </a:xfrm>
            <a:prstGeom prst="rect">
              <a:avLst/>
            </a:prstGeom>
            <a:noFill/>
          </p:spPr>
          <p:txBody>
            <a:bodyPr wrap="square" rtlCol="0">
              <a:spAutoFit/>
            </a:bodyPr>
            <a:lstStyle/>
            <a:p>
              <a:r>
                <a:rPr lang="en-US" altLang="zh-CN" sz="1600" b="1" dirty="0">
                  <a:latin typeface="Times New Roman" panose="02020603050405020304" pitchFamily="18" charset="0"/>
                  <a:cs typeface="Times New Roman" panose="02020603050405020304" pitchFamily="18" charset="0"/>
                </a:rPr>
                <a:t>C</a:t>
              </a:r>
              <a:endParaRPr lang="zh-CN" altLang="en-US" sz="1600" b="1" dirty="0">
                <a:latin typeface="Times New Roman" panose="02020603050405020304" pitchFamily="18" charset="0"/>
                <a:cs typeface="Times New Roman" panose="02020603050405020304" pitchFamily="18" charset="0"/>
              </a:endParaRPr>
            </a:p>
          </p:txBody>
        </p:sp>
        <p:sp>
          <p:nvSpPr>
            <p:cNvPr id="13" name="文本框 12">
              <a:extLst>
                <a:ext uri="{FF2B5EF4-FFF2-40B4-BE49-F238E27FC236}">
                  <a16:creationId xmlns:a16="http://schemas.microsoft.com/office/drawing/2014/main" id="{C5928E28-5885-4DB9-9626-A3640115B4CA}"/>
                </a:ext>
              </a:extLst>
            </p:cNvPr>
            <p:cNvSpPr txBox="1"/>
            <p:nvPr/>
          </p:nvSpPr>
          <p:spPr>
            <a:xfrm>
              <a:off x="3775492" y="3334132"/>
              <a:ext cx="325256" cy="338554"/>
            </a:xfrm>
            <a:prstGeom prst="rect">
              <a:avLst/>
            </a:prstGeom>
            <a:noFill/>
          </p:spPr>
          <p:txBody>
            <a:bodyPr wrap="square" rtlCol="0">
              <a:spAutoFit/>
            </a:bodyPr>
            <a:lstStyle/>
            <a:p>
              <a:r>
                <a:rPr lang="en-US" altLang="zh-CN" sz="1600" b="1" dirty="0">
                  <a:latin typeface="Times New Roman" panose="02020603050405020304" pitchFamily="18" charset="0"/>
                  <a:cs typeface="Times New Roman" panose="02020603050405020304" pitchFamily="18" charset="0"/>
                </a:rPr>
                <a:t>D</a:t>
              </a:r>
              <a:endParaRPr lang="zh-CN" altLang="en-US" sz="1600" b="1" dirty="0">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2128230231"/>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11068</TotalTime>
  <Words>2452</Words>
  <Application>Microsoft Office PowerPoint</Application>
  <PresentationFormat>宽屏</PresentationFormat>
  <Paragraphs>92</Paragraphs>
  <Slides>25</Slides>
  <Notes>0</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25</vt:i4>
      </vt:variant>
    </vt:vector>
  </HeadingPairs>
  <TitlesOfParts>
    <vt:vector size="30" baseType="lpstr">
      <vt:lpstr>等线</vt:lpstr>
      <vt:lpstr>等线 Light</vt:lpstr>
      <vt:lpstr>Arial</vt:lpstr>
      <vt:lpstr>Times New Roman</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liweiming1122@outlook.com</dc:creator>
  <cp:lastModifiedBy>Li Weiming</cp:lastModifiedBy>
  <cp:revision>118</cp:revision>
  <dcterms:created xsi:type="dcterms:W3CDTF">2020-01-28T03:51:33Z</dcterms:created>
  <dcterms:modified xsi:type="dcterms:W3CDTF">2020-04-16T07:35:21Z</dcterms:modified>
</cp:coreProperties>
</file>